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95" r:id="rId3"/>
    <p:sldId id="257" r:id="rId4"/>
    <p:sldId id="260" r:id="rId5"/>
    <p:sldId id="261" r:id="rId6"/>
    <p:sldId id="270" r:id="rId7"/>
    <p:sldId id="288" r:id="rId8"/>
    <p:sldId id="285" r:id="rId9"/>
    <p:sldId id="286" r:id="rId10"/>
    <p:sldId id="287" r:id="rId11"/>
    <p:sldId id="289" r:id="rId12"/>
    <p:sldId id="262" r:id="rId13"/>
    <p:sldId id="290" r:id="rId14"/>
    <p:sldId id="291" r:id="rId15"/>
    <p:sldId id="292" r:id="rId16"/>
    <p:sldId id="293" r:id="rId17"/>
    <p:sldId id="29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4" autoAdjust="0"/>
    <p:restoredTop sz="94660"/>
  </p:normalViewPr>
  <p:slideViewPr>
    <p:cSldViewPr snapToGrid="0">
      <p:cViewPr varScale="1">
        <p:scale>
          <a:sx n="65" d="100"/>
          <a:sy n="65" d="100"/>
        </p:scale>
        <p:origin x="9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377A9-77B4-4233-A71A-A628BDBDDB7A}" type="datetimeFigureOut">
              <a:rPr lang="en-US" smtClean="0"/>
              <a:t>3/25/2018</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0EF6E-46FC-4A8C-A6FB-C80A97C1276C}" type="slidenum">
              <a:rPr lang="en-US" smtClean="0"/>
              <a:t>‹Nº›</a:t>
            </a:fld>
            <a:endParaRPr lang="en-US"/>
          </a:p>
        </p:txBody>
      </p:sp>
    </p:spTree>
    <p:extLst>
      <p:ext uri="{BB962C8B-B14F-4D97-AF65-F5344CB8AC3E}">
        <p14:creationId xmlns:p14="http://schemas.microsoft.com/office/powerpoint/2010/main" val="3473118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Marcador de imagen de diapositiva"/>
          <p:cNvSpPr>
            <a:spLocks noGrp="1" noRot="1" noChangeAspect="1" noTextEdit="1"/>
          </p:cNvSpPr>
          <p:nvPr>
            <p:ph type="sldImg"/>
          </p:nvPr>
        </p:nvSpPr>
        <p:spPr>
          <a:ln/>
        </p:spPr>
      </p:sp>
      <p:sp>
        <p:nvSpPr>
          <p:cNvPr id="512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512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777582-739F-4602-BCEE-D3ED456B4C04}" type="slidenum">
              <a:rPr lang="es-ES" altLang="en-US"/>
              <a:pPr>
                <a:spcBef>
                  <a:spcPct val="0"/>
                </a:spcBef>
              </a:pPr>
              <a:t>3</a:t>
            </a:fld>
            <a:endParaRPr lang="es-ES" altLang="en-US"/>
          </a:p>
        </p:txBody>
      </p:sp>
    </p:spTree>
    <p:extLst>
      <p:ext uri="{BB962C8B-B14F-4D97-AF65-F5344CB8AC3E}">
        <p14:creationId xmlns:p14="http://schemas.microsoft.com/office/powerpoint/2010/main" val="502289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Marcador de imagen de diapositiva"/>
          <p:cNvSpPr>
            <a:spLocks noGrp="1" noRot="1" noChangeAspect="1" noTextEdit="1"/>
          </p:cNvSpPr>
          <p:nvPr>
            <p:ph type="sldImg"/>
          </p:nvPr>
        </p:nvSpPr>
        <p:spPr>
          <a:ln/>
        </p:spPr>
      </p:sp>
      <p:sp>
        <p:nvSpPr>
          <p:cNvPr id="1126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1126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2275FC-BC6F-40C4-9E68-B139CA5EA585}" type="slidenum">
              <a:rPr lang="es-ES" altLang="en-US"/>
              <a:pPr>
                <a:spcBef>
                  <a:spcPct val="0"/>
                </a:spcBef>
              </a:pPr>
              <a:t>4</a:t>
            </a:fld>
            <a:endParaRPr lang="es-ES" altLang="en-US"/>
          </a:p>
        </p:txBody>
      </p:sp>
    </p:spTree>
    <p:extLst>
      <p:ext uri="{BB962C8B-B14F-4D97-AF65-F5344CB8AC3E}">
        <p14:creationId xmlns:p14="http://schemas.microsoft.com/office/powerpoint/2010/main" val="2149180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Marcador de imagen de diapositiva"/>
          <p:cNvSpPr>
            <a:spLocks noGrp="1" noRot="1" noChangeAspect="1" noTextEdit="1"/>
          </p:cNvSpPr>
          <p:nvPr>
            <p:ph type="sldImg"/>
          </p:nvPr>
        </p:nvSpPr>
        <p:spPr>
          <a:ln/>
        </p:spPr>
      </p:sp>
      <p:sp>
        <p:nvSpPr>
          <p:cNvPr id="1331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1331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C948A7-39E1-46C3-BD46-3931C833CE80}" type="slidenum">
              <a:rPr lang="es-ES" altLang="en-US"/>
              <a:pPr>
                <a:spcBef>
                  <a:spcPct val="0"/>
                </a:spcBef>
              </a:pPr>
              <a:t>5</a:t>
            </a:fld>
            <a:endParaRPr lang="es-ES" altLang="en-US"/>
          </a:p>
        </p:txBody>
      </p:sp>
    </p:spTree>
    <p:extLst>
      <p:ext uri="{BB962C8B-B14F-4D97-AF65-F5344CB8AC3E}">
        <p14:creationId xmlns:p14="http://schemas.microsoft.com/office/powerpoint/2010/main" val="2901196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3174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0E1166-1446-40CF-889E-CE0AADEEF5B6}" type="slidenum">
              <a:rPr lang="es-ES" altLang="en-US"/>
              <a:pPr>
                <a:spcBef>
                  <a:spcPct val="0"/>
                </a:spcBef>
              </a:pPr>
              <a:t>6</a:t>
            </a:fld>
            <a:endParaRPr lang="es-ES" altLang="en-US"/>
          </a:p>
        </p:txBody>
      </p:sp>
    </p:spTree>
    <p:extLst>
      <p:ext uri="{BB962C8B-B14F-4D97-AF65-F5344CB8AC3E}">
        <p14:creationId xmlns:p14="http://schemas.microsoft.com/office/powerpoint/2010/main" val="606597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39940"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2865D2-7941-4125-B19E-25742E7A490C}" type="slidenum">
              <a:rPr lang="es-ES" altLang="en-US"/>
              <a:pPr>
                <a:spcBef>
                  <a:spcPct val="0"/>
                </a:spcBef>
              </a:pPr>
              <a:t>7</a:t>
            </a:fld>
            <a:endParaRPr lang="es-ES" altLang="en-US"/>
          </a:p>
        </p:txBody>
      </p:sp>
    </p:spTree>
    <p:extLst>
      <p:ext uri="{BB962C8B-B14F-4D97-AF65-F5344CB8AC3E}">
        <p14:creationId xmlns:p14="http://schemas.microsoft.com/office/powerpoint/2010/main" val="198978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33796"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354B75-CC7A-45BD-A6B7-E787FCE0A3F9}" type="slidenum">
              <a:rPr lang="es-ES" altLang="en-US"/>
              <a:pPr>
                <a:spcBef>
                  <a:spcPct val="0"/>
                </a:spcBef>
              </a:pPr>
              <a:t>8</a:t>
            </a:fld>
            <a:endParaRPr lang="es-ES" altLang="en-US"/>
          </a:p>
        </p:txBody>
      </p:sp>
    </p:spTree>
    <p:extLst>
      <p:ext uri="{BB962C8B-B14F-4D97-AF65-F5344CB8AC3E}">
        <p14:creationId xmlns:p14="http://schemas.microsoft.com/office/powerpoint/2010/main" val="3617872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3584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771A45-39D5-4925-9BCF-55A4DE97573C}" type="slidenum">
              <a:rPr lang="es-ES" altLang="en-US"/>
              <a:pPr>
                <a:spcBef>
                  <a:spcPct val="0"/>
                </a:spcBef>
              </a:pPr>
              <a:t>9</a:t>
            </a:fld>
            <a:endParaRPr lang="es-ES" altLang="en-US"/>
          </a:p>
        </p:txBody>
      </p:sp>
    </p:spTree>
    <p:extLst>
      <p:ext uri="{BB962C8B-B14F-4D97-AF65-F5344CB8AC3E}">
        <p14:creationId xmlns:p14="http://schemas.microsoft.com/office/powerpoint/2010/main" val="1604519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3789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4E7153-A189-4253-9FA2-9C8142669FD9}" type="slidenum">
              <a:rPr lang="es-ES" altLang="en-US"/>
              <a:pPr>
                <a:spcBef>
                  <a:spcPct val="0"/>
                </a:spcBef>
              </a:pPr>
              <a:t>10</a:t>
            </a:fld>
            <a:endParaRPr lang="es-ES" altLang="en-US"/>
          </a:p>
        </p:txBody>
      </p:sp>
    </p:spTree>
    <p:extLst>
      <p:ext uri="{BB962C8B-B14F-4D97-AF65-F5344CB8AC3E}">
        <p14:creationId xmlns:p14="http://schemas.microsoft.com/office/powerpoint/2010/main" val="3777922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a:ln/>
        </p:spPr>
      </p:sp>
      <p:sp>
        <p:nvSpPr>
          <p:cNvPr id="41987"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41988"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030A29-20AC-4705-85A0-60A03DEC3B6B}" type="slidenum">
              <a:rPr lang="es-ES" altLang="en-US"/>
              <a:pPr>
                <a:spcBef>
                  <a:spcPct val="0"/>
                </a:spcBef>
              </a:pPr>
              <a:t>11</a:t>
            </a:fld>
            <a:endParaRPr lang="es-ES" altLang="en-US"/>
          </a:p>
        </p:txBody>
      </p:sp>
    </p:spTree>
    <p:extLst>
      <p:ext uri="{BB962C8B-B14F-4D97-AF65-F5344CB8AC3E}">
        <p14:creationId xmlns:p14="http://schemas.microsoft.com/office/powerpoint/2010/main" val="2237693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Marcador de imagen de diapositiva"/>
          <p:cNvSpPr>
            <a:spLocks noGrp="1" noRot="1" noChangeAspect="1" noTextEdit="1"/>
          </p:cNvSpPr>
          <p:nvPr>
            <p:ph type="sldImg"/>
          </p:nvPr>
        </p:nvSpPr>
        <p:spPr>
          <a:ln/>
        </p:spPr>
      </p:sp>
      <p:sp>
        <p:nvSpPr>
          <p:cNvPr id="1536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MX" altLang="en-US" smtClean="0">
              <a:latin typeface="Arial" panose="020B0604020202020204" pitchFamily="34" charset="0"/>
            </a:endParaRPr>
          </a:p>
        </p:txBody>
      </p:sp>
      <p:sp>
        <p:nvSpPr>
          <p:cNvPr id="1536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B774C6-B1B9-45B2-9ECC-4E50FBE05D01}" type="slidenum">
              <a:rPr lang="es-ES" altLang="en-US"/>
              <a:pPr>
                <a:spcBef>
                  <a:spcPct val="0"/>
                </a:spcBef>
              </a:pPr>
              <a:t>12</a:t>
            </a:fld>
            <a:endParaRPr lang="es-ES" altLang="en-US"/>
          </a:p>
        </p:txBody>
      </p:sp>
    </p:spTree>
    <p:extLst>
      <p:ext uri="{BB962C8B-B14F-4D97-AF65-F5344CB8AC3E}">
        <p14:creationId xmlns:p14="http://schemas.microsoft.com/office/powerpoint/2010/main" val="74062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3324593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522198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1030967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47745D3-CA0A-4E7C-8DFD-4999D4D22C10}" type="datetimeFigureOut">
              <a:rPr lang="en-US" smtClean="0"/>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2979751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47745D3-CA0A-4E7C-8DFD-4999D4D22C10}" type="datetimeFigureOut">
              <a:rPr lang="en-US" smtClean="0"/>
              <a:t>3/25/2018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4094056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2453126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39579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7" name="Date Placeholder 4"/>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1703171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347745D3-CA0A-4E7C-8DFD-4999D4D22C10}" type="datetimeFigureOut">
              <a:rPr lang="en-US" smtClean="0"/>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3505258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347745D3-CA0A-4E7C-8DFD-4999D4D22C10}" type="datetimeFigureOut">
              <a:rPr lang="en-US" smtClean="0"/>
              <a:t>3/25/2018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597246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375792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Editar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92844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3229890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151687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2178031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3002439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47745D3-CA0A-4E7C-8DFD-4999D4D22C10}" type="datetimeFigureOut">
              <a:rPr lang="en-US" smtClean="0"/>
              <a:t>3/25/2018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8C66BE-5164-46FF-AF89-4D3A376DD7E0}" type="slidenum">
              <a:rPr lang="en-US" smtClean="0"/>
              <a:t>‹Nº›</a:t>
            </a:fld>
            <a:endParaRPr lang="en-US"/>
          </a:p>
        </p:txBody>
      </p:sp>
    </p:spTree>
    <p:extLst>
      <p:ext uri="{BB962C8B-B14F-4D97-AF65-F5344CB8AC3E}">
        <p14:creationId xmlns:p14="http://schemas.microsoft.com/office/powerpoint/2010/main" val="2618796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47745D3-CA0A-4E7C-8DFD-4999D4D22C10}" type="datetimeFigureOut">
              <a:rPr lang="en-US" smtClean="0"/>
              <a:t>3/25/2018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78C66BE-5164-46FF-AF89-4D3A376DD7E0}" type="slidenum">
              <a:rPr lang="en-US" smtClean="0"/>
              <a:t>‹Nº›</a:t>
            </a:fld>
            <a:endParaRPr lang="en-US"/>
          </a:p>
        </p:txBody>
      </p:sp>
    </p:spTree>
    <p:extLst>
      <p:ext uri="{BB962C8B-B14F-4D97-AF65-F5344CB8AC3E}">
        <p14:creationId xmlns:p14="http://schemas.microsoft.com/office/powerpoint/2010/main" val="4229330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err="1" smtClean="0"/>
              <a:t>Programacion</a:t>
            </a:r>
            <a:r>
              <a:rPr lang="es-ES" dirty="0" smtClean="0"/>
              <a:t> orientada a objetos</a:t>
            </a:r>
            <a:endParaRPr lang="en-US" dirty="0"/>
          </a:p>
        </p:txBody>
      </p:sp>
      <p:sp>
        <p:nvSpPr>
          <p:cNvPr id="3" name="Subtítulo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86519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666" y="181811"/>
            <a:ext cx="9404723" cy="1400530"/>
          </a:xfrm>
        </p:spPr>
        <p:txBody>
          <a:bodyPr/>
          <a:lstStyle/>
          <a:p>
            <a:r>
              <a:rPr lang="es-ES" dirty="0" smtClean="0"/>
              <a:t>Paradigma de la programación</a:t>
            </a:r>
            <a:endParaRPr lang="en-US" dirty="0"/>
          </a:p>
        </p:txBody>
      </p:sp>
      <p:sp>
        <p:nvSpPr>
          <p:cNvPr id="5" name="Rectángulo 4"/>
          <p:cNvSpPr/>
          <p:nvPr/>
        </p:nvSpPr>
        <p:spPr>
          <a:xfrm>
            <a:off x="339213" y="1582341"/>
            <a:ext cx="8804787" cy="3785652"/>
          </a:xfrm>
          <a:prstGeom prst="rect">
            <a:avLst/>
          </a:prstGeom>
        </p:spPr>
        <p:txBody>
          <a:bodyPr wrap="square">
            <a:spAutoFit/>
          </a:bodyPr>
          <a:lstStyle/>
          <a:p>
            <a:r>
              <a:rPr lang="es-ES" sz="2400" dirty="0" smtClean="0"/>
              <a:t>Propuesta </a:t>
            </a:r>
            <a:r>
              <a:rPr lang="es-ES" sz="2400" dirty="0"/>
              <a:t>tecnológica que es adoptada por una comunidad de programadores cuyo núcleo central es incuestionable en cuanto a que unívocamente trata de resolver uno o varios problemas claramente delimitados</a:t>
            </a:r>
          </a:p>
          <a:p>
            <a:endParaRPr lang="es-ES" sz="2400" dirty="0" smtClean="0"/>
          </a:p>
          <a:p>
            <a:r>
              <a:rPr lang="es-ES" sz="2400" dirty="0" smtClean="0"/>
              <a:t>Uno de los paradigmas </a:t>
            </a:r>
            <a:r>
              <a:rPr lang="es-ES" sz="2400" dirty="0"/>
              <a:t>de programación que usa objetos y sus interacciones, para diseñar aplicaciones y programas informáticos. Está basado en varias técnicas, incluyendo herencia, abstracción, polimorfismo y </a:t>
            </a:r>
            <a:r>
              <a:rPr lang="es-ES" sz="2400" dirty="0" smtClean="0"/>
              <a:t>encapsulamiento</a:t>
            </a:r>
            <a:endParaRPr lang="en-US" sz="2400" dirty="0"/>
          </a:p>
        </p:txBody>
      </p:sp>
    </p:spTree>
    <p:extLst>
      <p:ext uri="{BB962C8B-B14F-4D97-AF65-F5344CB8AC3E}">
        <p14:creationId xmlns:p14="http://schemas.microsoft.com/office/powerpoint/2010/main" val="21167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799936" y="1621386"/>
            <a:ext cx="8229600" cy="4525962"/>
          </a:xfrm>
        </p:spPr>
        <p:txBody>
          <a:bodyPr>
            <a:normAutofit/>
          </a:bodyPr>
          <a:lstStyle/>
          <a:p>
            <a:pPr marL="0" indent="0" eaLnBrk="1" hangingPunct="1">
              <a:buNone/>
              <a:defRPr/>
            </a:pPr>
            <a:r>
              <a:rPr lang="es-MX" sz="2800" dirty="0" smtClean="0"/>
              <a:t>La programación orientada a objetos es un </a:t>
            </a:r>
            <a:r>
              <a:rPr lang="es-MX" sz="2800" dirty="0" smtClean="0">
                <a:solidFill>
                  <a:srgbClr val="FF0000"/>
                </a:solidFill>
              </a:rPr>
              <a:t>enfoque de programación de los más populares </a:t>
            </a:r>
            <a:r>
              <a:rPr lang="es-MX" sz="2800" dirty="0" smtClean="0"/>
              <a:t>y viene teniendo gran aceptación en el desarrollo de proyectos de software. </a:t>
            </a:r>
          </a:p>
          <a:p>
            <a:pPr marL="0" indent="0" eaLnBrk="1" hangingPunct="1">
              <a:buNone/>
              <a:defRPr/>
            </a:pPr>
            <a:endParaRPr lang="es-ES" sz="2800" dirty="0" smtClean="0">
              <a:solidFill>
                <a:schemeClr val="bg1"/>
              </a:solidFill>
              <a:effectLst>
                <a:outerShdw blurRad="38100" dist="38100" dir="2700000" algn="tl">
                  <a:srgbClr val="C0C0C0"/>
                </a:outerShdw>
              </a:effectLst>
            </a:endParaRPr>
          </a:p>
        </p:txBody>
      </p:sp>
      <p:sp>
        <p:nvSpPr>
          <p:cNvPr id="2" name="Título 1"/>
          <p:cNvSpPr>
            <a:spLocks noGrp="1"/>
          </p:cNvSpPr>
          <p:nvPr>
            <p:ph type="title"/>
          </p:nvPr>
        </p:nvSpPr>
        <p:spPr/>
        <p:txBody>
          <a:bodyPr/>
          <a:lstStyle/>
          <a:p>
            <a:r>
              <a:rPr lang="es-ES" dirty="0" smtClean="0"/>
              <a:t>Concepto</a:t>
            </a:r>
            <a:endParaRPr lang="en-US" dirty="0"/>
          </a:p>
        </p:txBody>
      </p:sp>
      <p:sp>
        <p:nvSpPr>
          <p:cNvPr id="4" name="Rectangle 3"/>
          <p:cNvSpPr txBox="1">
            <a:spLocks noChangeArrowheads="1"/>
          </p:cNvSpPr>
          <p:nvPr/>
        </p:nvSpPr>
        <p:spPr>
          <a:xfrm>
            <a:off x="799936" y="3628423"/>
            <a:ext cx="8372475" cy="267778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defRPr/>
            </a:pPr>
            <a:r>
              <a:rPr lang="es-MX" sz="2800" smtClean="0"/>
              <a:t>Es un estilo de programación en que </a:t>
            </a:r>
            <a:r>
              <a:rPr lang="es-MX" sz="2800" smtClean="0">
                <a:solidFill>
                  <a:srgbClr val="FF0000"/>
                </a:solidFill>
              </a:rPr>
              <a:t>cada programa es visto como un objeto se forma por una serie de componentes, autocontenidos que cooperan para realizar las acciones </a:t>
            </a:r>
            <a:r>
              <a:rPr lang="es-MX" sz="2800" smtClean="0"/>
              <a:t>de la aplicación completa.</a:t>
            </a:r>
          </a:p>
          <a:p>
            <a:pPr marL="0" indent="0">
              <a:buNone/>
              <a:defRPr/>
            </a:pPr>
            <a:endParaRPr lang="es-MX" sz="2800" dirty="0">
              <a:solidFill>
                <a:schemeClr val="bg1"/>
              </a:solidFill>
              <a:effectLst>
                <a:outerShdw blurRad="38100" dist="38100" dir="2700000" algn="tl">
                  <a:srgbClr val="C0C0C0"/>
                </a:outerShdw>
              </a:effectLst>
            </a:endParaRPr>
          </a:p>
        </p:txBody>
      </p:sp>
    </p:spTree>
    <p:custDataLst>
      <p:tags r:id="rId1"/>
    </p:custDataLst>
    <p:extLst>
      <p:ext uri="{BB962C8B-B14F-4D97-AF65-F5344CB8AC3E}">
        <p14:creationId xmlns:p14="http://schemas.microsoft.com/office/powerpoint/2010/main" val="1954749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973357" y="1532869"/>
            <a:ext cx="8748712" cy="5006975"/>
          </a:xfrm>
        </p:spPr>
        <p:txBody>
          <a:bodyPr>
            <a:normAutofit/>
          </a:bodyPr>
          <a:lstStyle/>
          <a:p>
            <a:pPr marL="0" indent="0" eaLnBrk="1" hangingPunct="1">
              <a:buNone/>
              <a:defRPr/>
            </a:pPr>
            <a:endParaRPr lang="es-ES" sz="1800" dirty="0"/>
          </a:p>
          <a:p>
            <a:pPr marL="0" indent="0" eaLnBrk="1" hangingPunct="1">
              <a:buNone/>
              <a:defRPr/>
            </a:pPr>
            <a:r>
              <a:rPr lang="es-ES" sz="2400" dirty="0">
                <a:solidFill>
                  <a:srgbClr val="FF0000"/>
                </a:solidFill>
              </a:rPr>
              <a:t>La programación orientada a objetos </a:t>
            </a:r>
            <a:r>
              <a:rPr lang="es-ES" sz="2400" dirty="0"/>
              <a:t>es más moderna, es una </a:t>
            </a:r>
            <a:r>
              <a:rPr lang="es-ES" sz="2400" dirty="0">
                <a:solidFill>
                  <a:srgbClr val="FF0000"/>
                </a:solidFill>
              </a:rPr>
              <a:t>evolución de la programación estructurada </a:t>
            </a:r>
          </a:p>
          <a:p>
            <a:pPr marL="0" indent="0" eaLnBrk="1" hangingPunct="1">
              <a:buNone/>
              <a:defRPr/>
            </a:pPr>
            <a:r>
              <a:rPr lang="es-ES" sz="2400" dirty="0"/>
              <a:t>La programación orientada a objetos se basa en lenguajes que soportan sintáctica y semánticamente la </a:t>
            </a:r>
            <a:r>
              <a:rPr lang="es-ES" sz="2400" dirty="0">
                <a:solidFill>
                  <a:srgbClr val="FF0000"/>
                </a:solidFill>
              </a:rPr>
              <a:t>unión entre los tipos abstractos de datos y sus operaciones (a esta unión se la suele llamar </a:t>
            </a:r>
            <a:r>
              <a:rPr lang="es-ES" sz="2400" i="1" dirty="0">
                <a:solidFill>
                  <a:srgbClr val="FF0000"/>
                </a:solidFill>
              </a:rPr>
              <a:t>clase</a:t>
            </a:r>
            <a:r>
              <a:rPr lang="es-ES" sz="2400" dirty="0">
                <a:solidFill>
                  <a:srgbClr val="FF0000"/>
                </a:solidFill>
              </a:rPr>
              <a:t>). </a:t>
            </a:r>
          </a:p>
          <a:p>
            <a:pPr marL="0" indent="0" eaLnBrk="1" hangingPunct="1">
              <a:buNone/>
              <a:defRPr/>
            </a:pPr>
            <a:r>
              <a:rPr lang="es-ES" sz="2400" dirty="0"/>
              <a:t>La programación orientada a objetos incorpora en su entorno de ejecución </a:t>
            </a:r>
            <a:r>
              <a:rPr lang="es-ES" sz="2400" dirty="0">
                <a:solidFill>
                  <a:srgbClr val="FF0000"/>
                </a:solidFill>
              </a:rPr>
              <a:t>mecanismos tales como el polimorfismo y el envío de mensajes entre objetos</a:t>
            </a:r>
            <a:r>
              <a:rPr lang="es-ES" sz="2400" dirty="0">
                <a:solidFill>
                  <a:srgbClr val="FF0000"/>
                </a:solidFill>
                <a:effectLst>
                  <a:outerShdw blurRad="38100" dist="38100" dir="2700000" algn="tl">
                    <a:srgbClr val="C0C0C0"/>
                  </a:outerShdw>
                </a:effectLst>
              </a:rPr>
              <a:t>. </a:t>
            </a:r>
          </a:p>
          <a:p>
            <a:pPr marL="0" indent="0" eaLnBrk="1" hangingPunct="1">
              <a:buNone/>
              <a:defRPr/>
            </a:pPr>
            <a:endParaRPr lang="es-ES" sz="2400" dirty="0">
              <a:solidFill>
                <a:srgbClr val="FF0000"/>
              </a:solidFill>
              <a:effectLst>
                <a:outerShdw blurRad="38100" dist="38100" dir="2700000" algn="tl">
                  <a:srgbClr val="C0C0C0"/>
                </a:outerShdw>
              </a:effectLst>
            </a:endParaRPr>
          </a:p>
          <a:p>
            <a:pPr marL="0" indent="0" eaLnBrk="1" hangingPunct="1">
              <a:buNone/>
              <a:defRPr/>
            </a:pPr>
            <a:endParaRPr lang="es-ES" sz="2800" dirty="0">
              <a:solidFill>
                <a:schemeClr val="bg1"/>
              </a:solidFill>
              <a:effectLst>
                <a:outerShdw blurRad="38100" dist="38100" dir="2700000" algn="tl">
                  <a:srgbClr val="C0C0C0"/>
                </a:outerShdw>
              </a:effectLst>
            </a:endParaRPr>
          </a:p>
          <a:p>
            <a:pPr marL="0" indent="0" eaLnBrk="1" hangingPunct="1">
              <a:buNone/>
              <a:defRPr/>
            </a:pPr>
            <a:endParaRPr lang="es-ES" sz="2800" dirty="0">
              <a:solidFill>
                <a:schemeClr val="bg1"/>
              </a:solidFill>
              <a:effectLst>
                <a:outerShdw blurRad="38100" dist="38100" dir="2700000" algn="tl">
                  <a:srgbClr val="C0C0C0"/>
                </a:outerShdw>
              </a:effectLst>
            </a:endParaRPr>
          </a:p>
        </p:txBody>
      </p:sp>
      <p:sp>
        <p:nvSpPr>
          <p:cNvPr id="4" name="Título 1"/>
          <p:cNvSpPr txBox="1">
            <a:spLocks/>
          </p:cNvSpPr>
          <p:nvPr/>
        </p:nvSpPr>
        <p:spPr>
          <a:xfrm>
            <a:off x="204676" y="0"/>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4400" dirty="0"/>
              <a:t>Diferencias con la programación estructurada</a:t>
            </a:r>
            <a:r>
              <a:rPr lang="es-ES" dirty="0"/>
              <a:t> </a:t>
            </a:r>
            <a:endParaRPr lang="en-US" dirty="0"/>
          </a:p>
        </p:txBody>
      </p:sp>
    </p:spTree>
    <p:custDataLst>
      <p:tags r:id="rId1"/>
    </p:custDataLst>
    <p:extLst>
      <p:ext uri="{BB962C8B-B14F-4D97-AF65-F5344CB8AC3E}">
        <p14:creationId xmlns:p14="http://schemas.microsoft.com/office/powerpoint/2010/main" val="15970940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178309" y="1274544"/>
            <a:ext cx="8229600" cy="4525962"/>
          </a:xfrm>
        </p:spPr>
        <p:txBody>
          <a:bodyPr>
            <a:normAutofit lnSpcReduction="10000"/>
          </a:bodyPr>
          <a:lstStyle/>
          <a:p>
            <a:pPr marL="0" indent="0" eaLnBrk="1" hangingPunct="1">
              <a:lnSpc>
                <a:spcPct val="90000"/>
              </a:lnSpc>
              <a:buNone/>
              <a:defRPr/>
            </a:pPr>
            <a:endParaRPr lang="es-ES" sz="2800" dirty="0">
              <a:solidFill>
                <a:schemeClr val="bg1"/>
              </a:solidFill>
              <a:effectLst>
                <a:outerShdw blurRad="38100" dist="38100" dir="2700000" algn="tl">
                  <a:srgbClr val="C0C0C0"/>
                </a:outerShdw>
              </a:effectLst>
            </a:endParaRPr>
          </a:p>
          <a:p>
            <a:pPr marL="0" indent="0" eaLnBrk="1" hangingPunct="1">
              <a:lnSpc>
                <a:spcPct val="90000"/>
              </a:lnSpc>
              <a:buNone/>
              <a:defRPr/>
            </a:pPr>
            <a:r>
              <a:rPr lang="es-ES" sz="2800" dirty="0"/>
              <a:t>Objeto </a:t>
            </a:r>
          </a:p>
          <a:p>
            <a:pPr marL="0" indent="0" eaLnBrk="1" hangingPunct="1">
              <a:lnSpc>
                <a:spcPct val="90000"/>
              </a:lnSpc>
              <a:buNone/>
              <a:defRPr/>
            </a:pPr>
            <a:r>
              <a:rPr lang="es-ES" sz="2800" dirty="0"/>
              <a:t>Clase </a:t>
            </a:r>
          </a:p>
          <a:p>
            <a:pPr marL="0" indent="0" eaLnBrk="1" hangingPunct="1">
              <a:lnSpc>
                <a:spcPct val="90000"/>
              </a:lnSpc>
              <a:buNone/>
              <a:defRPr/>
            </a:pPr>
            <a:r>
              <a:rPr lang="es-ES" sz="2800" dirty="0"/>
              <a:t>Método </a:t>
            </a:r>
          </a:p>
          <a:p>
            <a:pPr marL="0" indent="0" eaLnBrk="1" hangingPunct="1">
              <a:lnSpc>
                <a:spcPct val="90000"/>
              </a:lnSpc>
              <a:buNone/>
              <a:defRPr/>
            </a:pPr>
            <a:r>
              <a:rPr lang="es-ES" sz="2800" dirty="0"/>
              <a:t>Evento </a:t>
            </a:r>
          </a:p>
          <a:p>
            <a:pPr marL="0" indent="0" eaLnBrk="1" hangingPunct="1">
              <a:lnSpc>
                <a:spcPct val="90000"/>
              </a:lnSpc>
              <a:buNone/>
              <a:defRPr/>
            </a:pPr>
            <a:r>
              <a:rPr lang="es-ES" sz="2800" dirty="0"/>
              <a:t>Mensaje</a:t>
            </a:r>
          </a:p>
          <a:p>
            <a:pPr marL="0" indent="0" eaLnBrk="1" hangingPunct="1">
              <a:lnSpc>
                <a:spcPct val="90000"/>
              </a:lnSpc>
              <a:buNone/>
              <a:defRPr/>
            </a:pPr>
            <a:r>
              <a:rPr lang="es-ES" sz="2800" dirty="0"/>
              <a:t>Propiedad o atributo </a:t>
            </a:r>
          </a:p>
          <a:p>
            <a:pPr marL="0" indent="0" eaLnBrk="1" hangingPunct="1">
              <a:lnSpc>
                <a:spcPct val="90000"/>
              </a:lnSpc>
              <a:buNone/>
              <a:defRPr/>
            </a:pPr>
            <a:r>
              <a:rPr lang="es-ES" sz="2800" dirty="0"/>
              <a:t>Componentes de un objeto</a:t>
            </a:r>
          </a:p>
          <a:p>
            <a:pPr marL="0" indent="0" eaLnBrk="1" hangingPunct="1">
              <a:lnSpc>
                <a:spcPct val="90000"/>
              </a:lnSpc>
              <a:buNone/>
              <a:defRPr/>
            </a:pPr>
            <a:r>
              <a:rPr lang="es-ES" sz="2800" dirty="0"/>
              <a:t>Representación de un objeto</a:t>
            </a:r>
          </a:p>
          <a:p>
            <a:pPr marL="0" indent="0" eaLnBrk="1" hangingPunct="1">
              <a:lnSpc>
                <a:spcPct val="90000"/>
              </a:lnSpc>
              <a:buNone/>
              <a:defRPr/>
            </a:pPr>
            <a:endParaRPr lang="es-ES" sz="2800" dirty="0">
              <a:solidFill>
                <a:schemeClr val="bg1"/>
              </a:solidFill>
              <a:effectLst>
                <a:outerShdw blurRad="38100" dist="38100" dir="2700000" algn="tl">
                  <a:srgbClr val="C0C0C0"/>
                </a:outerShdw>
              </a:effectLst>
            </a:endParaRPr>
          </a:p>
          <a:p>
            <a:pPr marL="0" indent="0" eaLnBrk="1" hangingPunct="1">
              <a:lnSpc>
                <a:spcPct val="90000"/>
              </a:lnSpc>
              <a:buNone/>
              <a:defRPr/>
            </a:pPr>
            <a:endParaRPr lang="es-ES" sz="2800" dirty="0">
              <a:solidFill>
                <a:schemeClr val="bg1"/>
              </a:solidFill>
              <a:effectLst>
                <a:outerShdw blurRad="38100" dist="38100" dir="2700000" algn="tl">
                  <a:srgbClr val="C0C0C0"/>
                </a:outerShdw>
              </a:effectLst>
            </a:endParaRPr>
          </a:p>
        </p:txBody>
      </p:sp>
      <p:sp>
        <p:nvSpPr>
          <p:cNvPr id="4" name="Título 1"/>
          <p:cNvSpPr txBox="1">
            <a:spLocks/>
          </p:cNvSpPr>
          <p:nvPr/>
        </p:nvSpPr>
        <p:spPr>
          <a:xfrm>
            <a:off x="251973" y="299683"/>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4400" dirty="0" smtClean="0"/>
              <a:t>Elementos de POO</a:t>
            </a:r>
            <a:endParaRPr lang="en-US" dirty="0"/>
          </a:p>
        </p:txBody>
      </p:sp>
    </p:spTree>
    <p:custDataLst>
      <p:tags r:id="rId1"/>
    </p:custDataLst>
    <p:extLst>
      <p:ext uri="{BB962C8B-B14F-4D97-AF65-F5344CB8AC3E}">
        <p14:creationId xmlns:p14="http://schemas.microsoft.com/office/powerpoint/2010/main" val="3310837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93879" y="1926766"/>
            <a:ext cx="7470250" cy="4931234"/>
          </a:xfrm>
        </p:spPr>
        <p:txBody>
          <a:bodyPr>
            <a:normAutofit/>
          </a:bodyPr>
          <a:lstStyle/>
          <a:p>
            <a:pPr marL="0" indent="0" eaLnBrk="1" hangingPunct="1">
              <a:lnSpc>
                <a:spcPct val="90000"/>
              </a:lnSpc>
              <a:buNone/>
              <a:defRPr/>
            </a:pPr>
            <a:r>
              <a:rPr lang="es-MX" b="1" dirty="0" smtClean="0"/>
              <a:t>Objeto</a:t>
            </a:r>
            <a:r>
              <a:rPr lang="es-MX" dirty="0" smtClean="0"/>
              <a:t> es la  entidad provista de un conjunto de propiedades o atributos (datos) y de comportamiento o funcionalidad (métodos). Corresponden a los objetos reales del mundo que nos rodea, o a objetos internos del sistema (del programa). Es una instancia a una clase. </a:t>
            </a:r>
          </a:p>
          <a:p>
            <a:pPr marL="0" indent="0" eaLnBrk="1" hangingPunct="1">
              <a:lnSpc>
                <a:spcPct val="90000"/>
              </a:lnSpc>
              <a:buNone/>
              <a:defRPr/>
            </a:pPr>
            <a:endParaRPr lang="es-MX" b="1" dirty="0" smtClean="0"/>
          </a:p>
          <a:p>
            <a:pPr marL="0" indent="0" eaLnBrk="1" hangingPunct="1">
              <a:lnSpc>
                <a:spcPct val="90000"/>
              </a:lnSpc>
              <a:buNone/>
              <a:defRPr/>
            </a:pPr>
            <a:endParaRPr lang="es-MX" b="1" dirty="0"/>
          </a:p>
          <a:p>
            <a:pPr marL="0" indent="0" eaLnBrk="1" hangingPunct="1">
              <a:lnSpc>
                <a:spcPct val="90000"/>
              </a:lnSpc>
              <a:buNone/>
              <a:defRPr/>
            </a:pPr>
            <a:r>
              <a:rPr lang="es-MX" b="1" dirty="0" smtClean="0"/>
              <a:t>Clases </a:t>
            </a:r>
            <a:r>
              <a:rPr lang="es-MX" dirty="0" smtClean="0"/>
              <a:t>son definiciones de las propiedades y comportamiento de un tipo de objeto concreto. </a:t>
            </a:r>
          </a:p>
          <a:p>
            <a:pPr marL="0" indent="0" eaLnBrk="1" hangingPunct="1">
              <a:lnSpc>
                <a:spcPct val="90000"/>
              </a:lnSpc>
              <a:buNone/>
              <a:defRPr/>
            </a:pPr>
            <a:endParaRPr lang="es-MX" dirty="0" smtClean="0"/>
          </a:p>
          <a:p>
            <a:pPr marL="0" indent="0" eaLnBrk="1" hangingPunct="1">
              <a:lnSpc>
                <a:spcPct val="90000"/>
              </a:lnSpc>
              <a:buNone/>
              <a:defRPr/>
            </a:pPr>
            <a:r>
              <a:rPr lang="es-MX" dirty="0" smtClean="0"/>
              <a:t>La instanciación es la lectura de estas definiciones y la creación de un objeto a partir de ellas. </a:t>
            </a:r>
          </a:p>
          <a:p>
            <a:pPr marL="0" indent="0" eaLnBrk="1" hangingPunct="1">
              <a:lnSpc>
                <a:spcPct val="90000"/>
              </a:lnSpc>
              <a:buNone/>
              <a:defRPr/>
            </a:pPr>
            <a:endParaRPr lang="es-ES" dirty="0" smtClean="0">
              <a:solidFill>
                <a:schemeClr val="bg1"/>
              </a:solidFill>
              <a:effectLst>
                <a:outerShdw blurRad="38100" dist="38100" dir="2700000" algn="tl">
                  <a:srgbClr val="C0C0C0"/>
                </a:outerShdw>
              </a:effectLst>
            </a:endParaRPr>
          </a:p>
        </p:txBody>
      </p:sp>
      <p:sp>
        <p:nvSpPr>
          <p:cNvPr id="2" name="Título 1"/>
          <p:cNvSpPr>
            <a:spLocks noGrp="1"/>
          </p:cNvSpPr>
          <p:nvPr>
            <p:ph type="title"/>
          </p:nvPr>
        </p:nvSpPr>
        <p:spPr>
          <a:xfrm>
            <a:off x="233156" y="378976"/>
            <a:ext cx="9404723" cy="1400530"/>
          </a:xfrm>
        </p:spPr>
        <p:txBody>
          <a:bodyPr/>
          <a:lstStyle/>
          <a:p>
            <a:r>
              <a:rPr lang="en-US" dirty="0" err="1"/>
              <a:t>Elementos</a:t>
            </a:r>
            <a:r>
              <a:rPr lang="en-US" dirty="0"/>
              <a:t> de </a:t>
            </a:r>
            <a:r>
              <a:rPr lang="en-US" dirty="0" smtClean="0"/>
              <a:t>POO</a:t>
            </a:r>
            <a:br>
              <a:rPr lang="en-US" dirty="0" smtClean="0"/>
            </a:br>
            <a:r>
              <a:rPr lang="en-US" sz="3200" dirty="0" err="1" smtClean="0"/>
              <a:t>Objetos</a:t>
            </a:r>
            <a:r>
              <a:rPr lang="en-US" sz="3200" dirty="0" smtClean="0"/>
              <a:t> y </a:t>
            </a:r>
            <a:r>
              <a:rPr lang="en-US" sz="3200" dirty="0" err="1" smtClean="0"/>
              <a:t>Clases</a:t>
            </a:r>
            <a:r>
              <a:rPr lang="en-US" dirty="0"/>
              <a:t/>
            </a:r>
            <a:br>
              <a:rPr lang="en-US" dirty="0"/>
            </a:br>
            <a:endParaRPr lang="en-US" dirty="0"/>
          </a:p>
        </p:txBody>
      </p:sp>
      <p:pic>
        <p:nvPicPr>
          <p:cNvPr id="3" name="Imagen 2"/>
          <p:cNvPicPr>
            <a:picLocks noChangeAspect="1"/>
          </p:cNvPicPr>
          <p:nvPr/>
        </p:nvPicPr>
        <p:blipFill rotWithShape="1">
          <a:blip r:embed="rId4"/>
          <a:srcRect l="43817" t="28730" r="41448" b="51518"/>
          <a:stretch/>
        </p:blipFill>
        <p:spPr>
          <a:xfrm>
            <a:off x="8126361" y="1926765"/>
            <a:ext cx="3436374" cy="3454755"/>
          </a:xfrm>
          <a:prstGeom prst="rect">
            <a:avLst/>
          </a:prstGeom>
        </p:spPr>
      </p:pic>
    </p:spTree>
    <p:custDataLst>
      <p:tags r:id="rId1"/>
    </p:custDataLst>
    <p:extLst>
      <p:ext uri="{BB962C8B-B14F-4D97-AF65-F5344CB8AC3E}">
        <p14:creationId xmlns:p14="http://schemas.microsoft.com/office/powerpoint/2010/main" val="2211471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233156" y="1981500"/>
            <a:ext cx="4456831" cy="4227571"/>
          </a:xfrm>
        </p:spPr>
        <p:txBody>
          <a:bodyPr/>
          <a:lstStyle/>
          <a:p>
            <a:pPr marL="0" indent="0" eaLnBrk="1" hangingPunct="1">
              <a:buNone/>
              <a:defRPr/>
            </a:pPr>
            <a:r>
              <a:rPr lang="es-MX" dirty="0" smtClean="0"/>
              <a:t>Es contenedor de un tipo de datos asociados a un objeto (o a una clase de objetos), que hace los datos visibles desde fuera del objeto y esto se define como sus características predeterminadas, y cuyo valor puede ser alterado por la ejecución de algún método. </a:t>
            </a:r>
          </a:p>
          <a:p>
            <a:pPr marL="0" indent="0" eaLnBrk="1" hangingPunct="1">
              <a:buNone/>
              <a:defRPr/>
            </a:pPr>
            <a:endParaRPr lang="es-ES" dirty="0" smtClean="0">
              <a:effectLst>
                <a:outerShdw blurRad="38100" dist="38100" dir="2700000" algn="tl">
                  <a:srgbClr val="C0C0C0"/>
                </a:outerShdw>
              </a:effectLst>
            </a:endParaRPr>
          </a:p>
        </p:txBody>
      </p:sp>
      <p:pic>
        <p:nvPicPr>
          <p:cNvPr id="4" name="Imagen 3"/>
          <p:cNvPicPr>
            <a:picLocks noChangeAspect="1"/>
          </p:cNvPicPr>
          <p:nvPr/>
        </p:nvPicPr>
        <p:blipFill rotWithShape="1">
          <a:blip r:embed="rId4"/>
          <a:srcRect l="18951" t="28730" r="25101" b="27923"/>
          <a:stretch/>
        </p:blipFill>
        <p:spPr>
          <a:xfrm>
            <a:off x="5294671" y="1867997"/>
            <a:ext cx="6404685" cy="3721642"/>
          </a:xfrm>
          <a:prstGeom prst="rect">
            <a:avLst/>
          </a:prstGeom>
        </p:spPr>
      </p:pic>
      <p:sp>
        <p:nvSpPr>
          <p:cNvPr id="5" name="Título 1"/>
          <p:cNvSpPr txBox="1">
            <a:spLocks/>
          </p:cNvSpPr>
          <p:nvPr/>
        </p:nvSpPr>
        <p:spPr>
          <a:xfrm>
            <a:off x="233156" y="290485"/>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smtClean="0"/>
              <a:t>Elementos</a:t>
            </a:r>
            <a:r>
              <a:rPr lang="en-US" dirty="0" smtClean="0"/>
              <a:t> de POO</a:t>
            </a:r>
            <a:br>
              <a:rPr lang="en-US" dirty="0" smtClean="0"/>
            </a:br>
            <a:r>
              <a:rPr lang="en-US" sz="3200" dirty="0" err="1" smtClean="0"/>
              <a:t>Propiedad</a:t>
            </a:r>
            <a:r>
              <a:rPr lang="en-US" sz="3200" dirty="0" smtClean="0"/>
              <a:t> o </a:t>
            </a:r>
            <a:r>
              <a:rPr lang="en-US" sz="3200" dirty="0" err="1" smtClean="0"/>
              <a:t>atributo</a:t>
            </a:r>
            <a:r>
              <a:rPr lang="en-US" dirty="0" smtClean="0"/>
              <a:t/>
            </a:r>
            <a:br>
              <a:rPr lang="en-US" dirty="0" smtClean="0"/>
            </a:br>
            <a:endParaRPr lang="en-US" dirty="0"/>
          </a:p>
        </p:txBody>
      </p:sp>
    </p:spTree>
    <p:custDataLst>
      <p:tags r:id="rId1"/>
    </p:custDataLst>
    <p:extLst>
      <p:ext uri="{BB962C8B-B14F-4D97-AF65-F5344CB8AC3E}">
        <p14:creationId xmlns:p14="http://schemas.microsoft.com/office/powerpoint/2010/main" val="4198785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363517" y="2000508"/>
            <a:ext cx="5181877" cy="4592021"/>
          </a:xfrm>
        </p:spPr>
        <p:txBody>
          <a:bodyPr>
            <a:normAutofit/>
          </a:bodyPr>
          <a:lstStyle/>
          <a:p>
            <a:pPr marL="0" indent="0" eaLnBrk="1" hangingPunct="1">
              <a:buNone/>
              <a:defRPr/>
            </a:pPr>
            <a:r>
              <a:rPr lang="es-MX" dirty="0" smtClean="0"/>
              <a:t>Básicamente un método es una </a:t>
            </a:r>
            <a:r>
              <a:rPr lang="es-MX" b="1" dirty="0" smtClean="0"/>
              <a:t>ACCION</a:t>
            </a:r>
            <a:r>
              <a:rPr lang="es-MX" dirty="0" smtClean="0"/>
              <a:t> que ejecuta el objeto</a:t>
            </a:r>
          </a:p>
          <a:p>
            <a:pPr marL="0" indent="0" eaLnBrk="1" hangingPunct="1">
              <a:buNone/>
              <a:defRPr/>
            </a:pPr>
            <a:r>
              <a:rPr lang="es-MX" dirty="0" smtClean="0"/>
              <a:t>Es un algoritmo asociado a un objeto (o a una clase de objetos), cuya ejecución se desencadena tras la recepción de un "mensaje". Desde el punto de vista del comportamiento, es lo que el objeto puede hacer. </a:t>
            </a:r>
          </a:p>
          <a:p>
            <a:pPr marL="0" indent="0" eaLnBrk="1" hangingPunct="1">
              <a:buNone/>
              <a:defRPr/>
            </a:pPr>
            <a:r>
              <a:rPr lang="es-MX" dirty="0" smtClean="0"/>
              <a:t>Un método puede producir un cambio en las propiedades del objeto, o la generación de un "evento" con un nuevo mensaje para otro objeto del sistema. </a:t>
            </a:r>
          </a:p>
          <a:p>
            <a:pPr marL="0" indent="0" eaLnBrk="1" hangingPunct="1">
              <a:buNone/>
              <a:defRPr/>
            </a:pPr>
            <a:endParaRPr lang="es-ES" dirty="0" smtClean="0">
              <a:effectLst>
                <a:outerShdw blurRad="38100" dist="38100" dir="2700000" algn="tl">
                  <a:srgbClr val="C0C0C0"/>
                </a:outerShdw>
              </a:effectLst>
            </a:endParaRPr>
          </a:p>
        </p:txBody>
      </p:sp>
      <p:sp>
        <p:nvSpPr>
          <p:cNvPr id="4" name="Título 1"/>
          <p:cNvSpPr txBox="1">
            <a:spLocks/>
          </p:cNvSpPr>
          <p:nvPr/>
        </p:nvSpPr>
        <p:spPr>
          <a:xfrm>
            <a:off x="233156" y="290485"/>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smtClean="0"/>
              <a:t>Elementos</a:t>
            </a:r>
            <a:r>
              <a:rPr lang="en-US" dirty="0" smtClean="0"/>
              <a:t> de POO</a:t>
            </a:r>
            <a:br>
              <a:rPr lang="en-US" dirty="0" smtClean="0"/>
            </a:br>
            <a:r>
              <a:rPr lang="en-US" sz="3200" dirty="0" err="1" smtClean="0"/>
              <a:t>Metodo</a:t>
            </a:r>
            <a:r>
              <a:rPr lang="en-US" dirty="0" smtClean="0"/>
              <a:t/>
            </a:r>
            <a:br>
              <a:rPr lang="en-US" dirty="0" smtClean="0"/>
            </a:br>
            <a:endParaRPr lang="en-US" dirty="0"/>
          </a:p>
        </p:txBody>
      </p:sp>
      <p:pic>
        <p:nvPicPr>
          <p:cNvPr id="3" name="Imagen 2"/>
          <p:cNvPicPr>
            <a:picLocks noChangeAspect="1"/>
          </p:cNvPicPr>
          <p:nvPr/>
        </p:nvPicPr>
        <p:blipFill rotWithShape="1">
          <a:blip r:embed="rId4"/>
          <a:srcRect l="13053" t="25189" r="19000" b="22076"/>
          <a:stretch/>
        </p:blipFill>
        <p:spPr>
          <a:xfrm>
            <a:off x="5863536" y="1932039"/>
            <a:ext cx="5979420" cy="3480620"/>
          </a:xfrm>
          <a:prstGeom prst="rect">
            <a:avLst/>
          </a:prstGeom>
        </p:spPr>
      </p:pic>
    </p:spTree>
    <p:custDataLst>
      <p:tags r:id="rId1"/>
    </p:custDataLst>
    <p:extLst>
      <p:ext uri="{BB962C8B-B14F-4D97-AF65-F5344CB8AC3E}">
        <p14:creationId xmlns:p14="http://schemas.microsoft.com/office/powerpoint/2010/main" val="1368212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33156" y="1853023"/>
            <a:ext cx="5312238" cy="4621519"/>
          </a:xfrm>
        </p:spPr>
        <p:txBody>
          <a:bodyPr/>
          <a:lstStyle/>
          <a:p>
            <a:pPr marL="0" indent="0" eaLnBrk="1" hangingPunct="1">
              <a:buNone/>
              <a:defRPr/>
            </a:pPr>
            <a:r>
              <a:rPr lang="es-MX" dirty="0" smtClean="0"/>
              <a:t>Es un </a:t>
            </a:r>
            <a:r>
              <a:rPr lang="es-MX" b="1" dirty="0" smtClean="0"/>
              <a:t>SUCESO</a:t>
            </a:r>
            <a:r>
              <a:rPr lang="es-MX" dirty="0" smtClean="0"/>
              <a:t> en el sistema (tal como una interacción del usuario con la máquina, o un mensaje enviado por un objeto). </a:t>
            </a:r>
          </a:p>
          <a:p>
            <a:pPr marL="0" indent="0" eaLnBrk="1" hangingPunct="1">
              <a:buNone/>
              <a:defRPr/>
            </a:pPr>
            <a:r>
              <a:rPr lang="es-MX" dirty="0" smtClean="0"/>
              <a:t>El sistema maneja el evento enviando el mensaje adecuado al objeto pertinente. </a:t>
            </a:r>
          </a:p>
          <a:p>
            <a:pPr marL="0" indent="0" eaLnBrk="1" hangingPunct="1">
              <a:buNone/>
              <a:defRPr/>
            </a:pPr>
            <a:r>
              <a:rPr lang="es-MX" dirty="0" smtClean="0"/>
              <a:t>También se puede definir como evento, a la reacción que puede desencadenar un objeto, es decir la acción que genera. </a:t>
            </a:r>
          </a:p>
          <a:p>
            <a:pPr marL="0" indent="0" eaLnBrk="1" hangingPunct="1">
              <a:buNone/>
              <a:defRPr/>
            </a:pPr>
            <a:endParaRPr lang="es-ES" dirty="0" smtClean="0">
              <a:effectLst>
                <a:outerShdw blurRad="38100" dist="38100" dir="2700000" algn="tl">
                  <a:srgbClr val="C0C0C0"/>
                </a:outerShdw>
              </a:effectLst>
            </a:endParaRPr>
          </a:p>
        </p:txBody>
      </p:sp>
      <p:sp>
        <p:nvSpPr>
          <p:cNvPr id="4" name="Título 1"/>
          <p:cNvSpPr txBox="1">
            <a:spLocks/>
          </p:cNvSpPr>
          <p:nvPr/>
        </p:nvSpPr>
        <p:spPr>
          <a:xfrm>
            <a:off x="233156" y="290485"/>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smtClean="0"/>
              <a:t>Elementos</a:t>
            </a:r>
            <a:r>
              <a:rPr lang="en-US" dirty="0" smtClean="0"/>
              <a:t> de POO</a:t>
            </a:r>
            <a:br>
              <a:rPr lang="en-US" dirty="0" smtClean="0"/>
            </a:br>
            <a:r>
              <a:rPr lang="en-US" sz="3200" dirty="0" err="1" smtClean="0"/>
              <a:t>Evento</a:t>
            </a:r>
            <a:r>
              <a:rPr lang="en-US" dirty="0" smtClean="0"/>
              <a:t/>
            </a:r>
            <a:br>
              <a:rPr lang="en-US" dirty="0" smtClean="0"/>
            </a:br>
            <a:endParaRPr lang="en-US" dirty="0"/>
          </a:p>
        </p:txBody>
      </p:sp>
      <p:pic>
        <p:nvPicPr>
          <p:cNvPr id="6" name="Imagen 5"/>
          <p:cNvPicPr>
            <a:picLocks noChangeAspect="1"/>
          </p:cNvPicPr>
          <p:nvPr/>
        </p:nvPicPr>
        <p:blipFill rotWithShape="1">
          <a:blip r:embed="rId4"/>
          <a:srcRect l="13053" t="25189" r="19000" b="22076"/>
          <a:stretch/>
        </p:blipFill>
        <p:spPr>
          <a:xfrm>
            <a:off x="5863536" y="1932039"/>
            <a:ext cx="5979420" cy="3480620"/>
          </a:xfrm>
          <a:prstGeom prst="rect">
            <a:avLst/>
          </a:prstGeom>
        </p:spPr>
      </p:pic>
      <p:pic>
        <p:nvPicPr>
          <p:cNvPr id="3" name="Imagen 2"/>
          <p:cNvPicPr>
            <a:picLocks noChangeAspect="1"/>
          </p:cNvPicPr>
          <p:nvPr/>
        </p:nvPicPr>
        <p:blipFill rotWithShape="1">
          <a:blip r:embed="rId5"/>
          <a:srcRect l="30748" r="30174"/>
          <a:stretch/>
        </p:blipFill>
        <p:spPr>
          <a:xfrm>
            <a:off x="9527458" y="2227006"/>
            <a:ext cx="342218" cy="437861"/>
          </a:xfrm>
          <a:prstGeom prst="rect">
            <a:avLst/>
          </a:prstGeom>
        </p:spPr>
      </p:pic>
      <p:sp>
        <p:nvSpPr>
          <p:cNvPr id="5" name="CuadroTexto 4"/>
          <p:cNvSpPr txBox="1"/>
          <p:nvPr/>
        </p:nvSpPr>
        <p:spPr>
          <a:xfrm>
            <a:off x="5863536" y="3126658"/>
            <a:ext cx="2109020" cy="646331"/>
          </a:xfrm>
          <a:prstGeom prst="rect">
            <a:avLst/>
          </a:prstGeom>
          <a:solidFill>
            <a:srgbClr val="CCFFFF"/>
          </a:solidFill>
          <a:ln>
            <a:solidFill>
              <a:schemeClr val="tx1"/>
            </a:solidFill>
          </a:ln>
        </p:spPr>
        <p:txBody>
          <a:bodyPr wrap="square" rtlCol="0">
            <a:spAutoFit/>
          </a:bodyPr>
          <a:lstStyle/>
          <a:p>
            <a:r>
              <a:rPr lang="es-ES" dirty="0" smtClean="0"/>
              <a:t>Que Hago con el coche</a:t>
            </a:r>
            <a:endParaRPr lang="en-US" dirty="0"/>
          </a:p>
        </p:txBody>
      </p:sp>
    </p:spTree>
    <p:custDataLst>
      <p:tags r:id="rId1"/>
    </p:custDataLst>
    <p:extLst>
      <p:ext uri="{BB962C8B-B14F-4D97-AF65-F5344CB8AC3E}">
        <p14:creationId xmlns:p14="http://schemas.microsoft.com/office/powerpoint/2010/main" val="3587614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233156" y="1867996"/>
            <a:ext cx="5091012" cy="5373687"/>
          </a:xfrm>
        </p:spPr>
        <p:txBody>
          <a:bodyPr/>
          <a:lstStyle/>
          <a:p>
            <a:pPr marL="0" indent="0" eaLnBrk="1" hangingPunct="1">
              <a:buNone/>
              <a:defRPr/>
            </a:pPr>
            <a:r>
              <a:rPr lang="es-MX" dirty="0" smtClean="0"/>
              <a:t>Es una </a:t>
            </a:r>
            <a:r>
              <a:rPr lang="es-MX" b="1" dirty="0" smtClean="0"/>
              <a:t>COMUNICACIÓN</a:t>
            </a:r>
            <a:r>
              <a:rPr lang="es-MX" dirty="0" smtClean="0"/>
              <a:t> dirigida a un objeto, que le ordena que ejecute uno de sus métodos con ciertos parámetros asociados al evento que lo generó. </a:t>
            </a:r>
          </a:p>
          <a:p>
            <a:pPr marL="0" indent="0" eaLnBrk="1" hangingPunct="1">
              <a:buNone/>
              <a:defRPr/>
            </a:pPr>
            <a:endParaRPr lang="es-ES" dirty="0" smtClean="0">
              <a:effectLst>
                <a:outerShdw blurRad="38100" dist="38100" dir="2700000" algn="tl">
                  <a:srgbClr val="C0C0C0"/>
                </a:outerShdw>
              </a:effectLst>
            </a:endParaRPr>
          </a:p>
        </p:txBody>
      </p:sp>
      <p:sp>
        <p:nvSpPr>
          <p:cNvPr id="4" name="Título 1"/>
          <p:cNvSpPr txBox="1">
            <a:spLocks/>
          </p:cNvSpPr>
          <p:nvPr/>
        </p:nvSpPr>
        <p:spPr>
          <a:xfrm>
            <a:off x="233156" y="290485"/>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err="1" smtClean="0"/>
              <a:t>Elementos</a:t>
            </a:r>
            <a:r>
              <a:rPr lang="en-US" dirty="0" smtClean="0"/>
              <a:t> de POO</a:t>
            </a:r>
            <a:br>
              <a:rPr lang="en-US" dirty="0" smtClean="0"/>
            </a:br>
            <a:r>
              <a:rPr lang="en-US" sz="3200" dirty="0" err="1" smtClean="0"/>
              <a:t>Mensaje</a:t>
            </a:r>
            <a:r>
              <a:rPr lang="en-US" dirty="0" smtClean="0"/>
              <a:t/>
            </a:r>
            <a:br>
              <a:rPr lang="en-US" dirty="0" smtClean="0"/>
            </a:br>
            <a:endParaRPr lang="en-US" dirty="0"/>
          </a:p>
        </p:txBody>
      </p:sp>
      <p:pic>
        <p:nvPicPr>
          <p:cNvPr id="3" name="Imagen 2"/>
          <p:cNvPicPr>
            <a:picLocks noChangeAspect="1"/>
          </p:cNvPicPr>
          <p:nvPr/>
        </p:nvPicPr>
        <p:blipFill>
          <a:blip r:embed="rId4"/>
          <a:stretch>
            <a:fillRect/>
          </a:stretch>
        </p:blipFill>
        <p:spPr>
          <a:xfrm>
            <a:off x="6248162" y="1691015"/>
            <a:ext cx="2431071" cy="2431071"/>
          </a:xfrm>
          <a:prstGeom prst="rect">
            <a:avLst/>
          </a:prstGeom>
        </p:spPr>
      </p:pic>
      <p:sp>
        <p:nvSpPr>
          <p:cNvPr id="5" name="CuadroTexto 4"/>
          <p:cNvSpPr txBox="1"/>
          <p:nvPr/>
        </p:nvSpPr>
        <p:spPr>
          <a:xfrm>
            <a:off x="8679233" y="1691015"/>
            <a:ext cx="2470548" cy="1477328"/>
          </a:xfrm>
          <a:prstGeom prst="rect">
            <a:avLst/>
          </a:prstGeom>
          <a:noFill/>
        </p:spPr>
        <p:txBody>
          <a:bodyPr wrap="square" rtlCol="0">
            <a:spAutoFit/>
          </a:bodyPr>
          <a:lstStyle/>
          <a:p>
            <a:pPr marL="342900" indent="-342900">
              <a:buFont typeface="+mj-lt"/>
              <a:buAutoNum type="alphaLcParenR"/>
            </a:pPr>
            <a:r>
              <a:rPr lang="es-ES" dirty="0" smtClean="0"/>
              <a:t>Frenada Leve</a:t>
            </a:r>
          </a:p>
          <a:p>
            <a:pPr marL="342900" indent="-342900">
              <a:buFont typeface="+mj-lt"/>
              <a:buAutoNum type="alphaLcParenR"/>
            </a:pPr>
            <a:endParaRPr lang="es-ES" dirty="0" smtClean="0"/>
          </a:p>
          <a:p>
            <a:pPr marL="342900" indent="-342900">
              <a:buFont typeface="+mj-lt"/>
              <a:buAutoNum type="alphaLcParenR"/>
            </a:pPr>
            <a:r>
              <a:rPr lang="es-ES" dirty="0" smtClean="0"/>
              <a:t>Frenada Media</a:t>
            </a:r>
          </a:p>
          <a:p>
            <a:pPr marL="342900" indent="-342900">
              <a:buFont typeface="+mj-lt"/>
              <a:buAutoNum type="alphaLcParenR"/>
            </a:pPr>
            <a:endParaRPr lang="es-ES" dirty="0" smtClean="0"/>
          </a:p>
          <a:p>
            <a:pPr marL="342900" indent="-342900">
              <a:buFont typeface="+mj-lt"/>
              <a:buAutoNum type="alphaLcParenR"/>
            </a:pPr>
            <a:r>
              <a:rPr lang="es-ES" dirty="0" smtClean="0"/>
              <a:t>Frenada Brusca</a:t>
            </a:r>
            <a:endParaRPr lang="en-US" dirty="0"/>
          </a:p>
        </p:txBody>
      </p:sp>
    </p:spTree>
    <p:custDataLst>
      <p:tags r:id="rId1"/>
    </p:custDataLst>
    <p:extLst>
      <p:ext uri="{BB962C8B-B14F-4D97-AF65-F5344CB8AC3E}">
        <p14:creationId xmlns:p14="http://schemas.microsoft.com/office/powerpoint/2010/main" val="19659176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159415" y="1661296"/>
            <a:ext cx="4353591" cy="4459286"/>
          </a:xfrm>
        </p:spPr>
        <p:txBody>
          <a:bodyPr/>
          <a:lstStyle/>
          <a:p>
            <a:pPr marL="0" indent="0" eaLnBrk="1" hangingPunct="1">
              <a:buNone/>
              <a:defRPr/>
            </a:pPr>
            <a:r>
              <a:rPr lang="es-MX" dirty="0" smtClean="0"/>
              <a:t>Es una </a:t>
            </a:r>
            <a:r>
              <a:rPr lang="es-MX" b="1" dirty="0" smtClean="0"/>
              <a:t>PROPIEDAD INVISIBLE </a:t>
            </a:r>
            <a:r>
              <a:rPr lang="es-MX" dirty="0" smtClean="0"/>
              <a:t>de los objetos, que puede ser únicamente accedida y alterada por un método del objeto, y que se utiliza para indicar distintas situaciones posibles para el objeto (o clase de objetos). </a:t>
            </a:r>
          </a:p>
          <a:p>
            <a:pPr marL="0" indent="0" eaLnBrk="1" hangingPunct="1">
              <a:buNone/>
              <a:defRPr/>
            </a:pPr>
            <a:endParaRPr lang="es-ES" dirty="0" smtClean="0">
              <a:effectLst>
                <a:outerShdw blurRad="38100" dist="38100" dir="2700000" algn="tl">
                  <a:srgbClr val="C0C0C0"/>
                </a:outerShdw>
              </a:effectLst>
            </a:endParaRPr>
          </a:p>
        </p:txBody>
      </p:sp>
      <p:sp>
        <p:nvSpPr>
          <p:cNvPr id="3" name="Título 2"/>
          <p:cNvSpPr>
            <a:spLocks noGrp="1"/>
          </p:cNvSpPr>
          <p:nvPr>
            <p:ph type="title"/>
          </p:nvPr>
        </p:nvSpPr>
        <p:spPr>
          <a:xfrm>
            <a:off x="159415" y="83784"/>
            <a:ext cx="9404723" cy="1400530"/>
          </a:xfrm>
        </p:spPr>
        <p:txBody>
          <a:bodyPr/>
          <a:lstStyle/>
          <a:p>
            <a:r>
              <a:rPr lang="es-ES" dirty="0" smtClean="0"/>
              <a:t>Elementos de POO</a:t>
            </a:r>
            <a:br>
              <a:rPr lang="es-ES" dirty="0" smtClean="0"/>
            </a:br>
            <a:r>
              <a:rPr lang="es-ES" sz="3600" dirty="0" smtClean="0"/>
              <a:t>Estado Interno</a:t>
            </a:r>
            <a:endParaRPr lang="en-US" sz="3600" dirty="0"/>
          </a:p>
        </p:txBody>
      </p:sp>
      <p:pic>
        <p:nvPicPr>
          <p:cNvPr id="4" name="Imagen 3"/>
          <p:cNvPicPr>
            <a:picLocks noChangeAspect="1"/>
          </p:cNvPicPr>
          <p:nvPr/>
        </p:nvPicPr>
        <p:blipFill rotWithShape="1">
          <a:blip r:embed="rId4"/>
          <a:srcRect l="1431" r="1683"/>
          <a:stretch/>
        </p:blipFill>
        <p:spPr>
          <a:xfrm>
            <a:off x="5604387" y="1817738"/>
            <a:ext cx="5530645" cy="3196713"/>
          </a:xfrm>
          <a:prstGeom prst="rect">
            <a:avLst/>
          </a:prstGeom>
        </p:spPr>
      </p:pic>
    </p:spTree>
    <p:custDataLst>
      <p:tags r:id="rId1"/>
    </p:custDataLst>
    <p:extLst>
      <p:ext uri="{BB962C8B-B14F-4D97-AF65-F5344CB8AC3E}">
        <p14:creationId xmlns:p14="http://schemas.microsoft.com/office/powerpoint/2010/main" val="16149847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1027"/>
          <p:cNvSpPr>
            <a:spLocks noGrp="1" noChangeArrowheads="1"/>
          </p:cNvSpPr>
          <p:nvPr>
            <p:ph idx="1"/>
          </p:nvPr>
        </p:nvSpPr>
        <p:spPr>
          <a:xfrm>
            <a:off x="872152" y="1139774"/>
            <a:ext cx="8229600" cy="4525962"/>
          </a:xfrm>
        </p:spPr>
        <p:txBody>
          <a:bodyPr>
            <a:normAutofit/>
          </a:bodyPr>
          <a:lstStyle/>
          <a:p>
            <a:pPr marL="0" indent="0" eaLnBrk="1" hangingPunct="1">
              <a:buNone/>
              <a:defRPr/>
            </a:pPr>
            <a:endParaRPr lang="es-ES" sz="2800" dirty="0" smtClean="0"/>
          </a:p>
          <a:p>
            <a:pPr marL="0" indent="0" eaLnBrk="1" hangingPunct="1">
              <a:buNone/>
              <a:defRPr/>
            </a:pPr>
            <a:r>
              <a:rPr lang="es-ES" sz="2800" dirty="0" smtClean="0"/>
              <a:t>Abstracción (Modularizacion)</a:t>
            </a:r>
          </a:p>
          <a:p>
            <a:pPr marL="0" indent="0" eaLnBrk="1" hangingPunct="1">
              <a:buNone/>
              <a:defRPr/>
            </a:pPr>
            <a:r>
              <a:rPr lang="es-ES" sz="2800" dirty="0" smtClean="0"/>
              <a:t>Encapsulamiento </a:t>
            </a:r>
          </a:p>
          <a:p>
            <a:pPr marL="0" indent="0" eaLnBrk="1" hangingPunct="1">
              <a:buNone/>
              <a:defRPr/>
            </a:pPr>
            <a:r>
              <a:rPr lang="es-ES" sz="2800" dirty="0" smtClean="0"/>
              <a:t>Principio de ocultación</a:t>
            </a:r>
          </a:p>
          <a:p>
            <a:pPr marL="0" indent="0" eaLnBrk="1" hangingPunct="1">
              <a:buNone/>
              <a:defRPr/>
            </a:pPr>
            <a:r>
              <a:rPr lang="es-ES" sz="2800" dirty="0" smtClean="0"/>
              <a:t>Polimorfismo</a:t>
            </a:r>
          </a:p>
          <a:p>
            <a:pPr marL="0" indent="0" eaLnBrk="1" hangingPunct="1">
              <a:buNone/>
              <a:defRPr/>
            </a:pPr>
            <a:r>
              <a:rPr lang="es-ES" sz="2800" dirty="0" smtClean="0"/>
              <a:t>Herencia</a:t>
            </a:r>
          </a:p>
          <a:p>
            <a:pPr marL="0" indent="0" eaLnBrk="1" hangingPunct="1">
              <a:buNone/>
              <a:defRPr/>
            </a:pPr>
            <a:endParaRPr lang="es-ES" sz="2800" dirty="0" smtClean="0">
              <a:solidFill>
                <a:schemeClr val="bg1"/>
              </a:solidFill>
              <a:effectLst>
                <a:outerShdw blurRad="38100" dist="38100" dir="2700000" algn="tl">
                  <a:srgbClr val="C0C0C0"/>
                </a:outerShdw>
              </a:effectLst>
            </a:endParaRPr>
          </a:p>
          <a:p>
            <a:pPr marL="0" indent="0" eaLnBrk="1" hangingPunct="1">
              <a:buNone/>
              <a:defRPr/>
            </a:pPr>
            <a:endParaRPr lang="es-ES" sz="2800" dirty="0" smtClean="0">
              <a:solidFill>
                <a:schemeClr val="bg1"/>
              </a:solidFill>
              <a:effectLst>
                <a:outerShdw blurRad="38100" dist="38100" dir="2700000" algn="tl">
                  <a:srgbClr val="C0C0C0"/>
                </a:outerShdw>
              </a:effectLst>
            </a:endParaRPr>
          </a:p>
          <a:p>
            <a:pPr marL="0" indent="0" eaLnBrk="1" hangingPunct="1">
              <a:buNone/>
              <a:defRPr/>
            </a:pPr>
            <a:endParaRPr lang="es-ES" sz="2800" dirty="0" smtClean="0">
              <a:solidFill>
                <a:schemeClr val="bg1"/>
              </a:solidFill>
              <a:effectLst>
                <a:outerShdw blurRad="38100" dist="38100" dir="2700000" algn="tl">
                  <a:srgbClr val="C0C0C0"/>
                </a:outerShdw>
              </a:effectLst>
            </a:endParaRPr>
          </a:p>
        </p:txBody>
      </p:sp>
      <p:sp>
        <p:nvSpPr>
          <p:cNvPr id="2" name="Título 1"/>
          <p:cNvSpPr>
            <a:spLocks noGrp="1"/>
          </p:cNvSpPr>
          <p:nvPr>
            <p:ph type="title"/>
          </p:nvPr>
        </p:nvSpPr>
        <p:spPr>
          <a:xfrm>
            <a:off x="0" y="0"/>
            <a:ext cx="9404723" cy="1400530"/>
          </a:xfrm>
        </p:spPr>
        <p:txBody>
          <a:bodyPr/>
          <a:lstStyle/>
          <a:p>
            <a:r>
              <a:rPr lang="en-US" dirty="0" err="1"/>
              <a:t>Características</a:t>
            </a:r>
            <a:r>
              <a:rPr lang="en-US" dirty="0"/>
              <a:t> de la POO</a:t>
            </a:r>
          </a:p>
        </p:txBody>
      </p:sp>
    </p:spTree>
    <p:custDataLst>
      <p:tags r:id="rId1"/>
    </p:custDataLst>
    <p:extLst>
      <p:ext uri="{BB962C8B-B14F-4D97-AF65-F5344CB8AC3E}">
        <p14:creationId xmlns:p14="http://schemas.microsoft.com/office/powerpoint/2010/main" val="12705885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Características de la POO</a:t>
            </a:r>
            <a:br>
              <a:rPr lang="es-ES" dirty="0" smtClean="0"/>
            </a:br>
            <a:r>
              <a:rPr lang="es-ES" dirty="0" smtClean="0"/>
              <a:t>Abstracción o Modularizacion</a:t>
            </a:r>
            <a:endParaRPr lang="en-US" dirty="0"/>
          </a:p>
        </p:txBody>
      </p:sp>
      <p:sp>
        <p:nvSpPr>
          <p:cNvPr id="4" name="Rectángulo 3"/>
          <p:cNvSpPr/>
          <p:nvPr/>
        </p:nvSpPr>
        <p:spPr>
          <a:xfrm>
            <a:off x="806245" y="2078699"/>
            <a:ext cx="6096000" cy="3970318"/>
          </a:xfrm>
          <a:prstGeom prst="rect">
            <a:avLst/>
          </a:prstGeom>
        </p:spPr>
        <p:txBody>
          <a:bodyPr>
            <a:spAutoFit/>
          </a:bodyPr>
          <a:lstStyle/>
          <a:p>
            <a:r>
              <a:rPr lang="es-ES" dirty="0"/>
              <a:t>Es un método </a:t>
            </a:r>
            <a:r>
              <a:rPr lang="es-ES" dirty="0" smtClean="0"/>
              <a:t>que consiste </a:t>
            </a:r>
            <a:r>
              <a:rPr lang="es-ES" dirty="0"/>
              <a:t>en captar las características esenciales de un objeto, así como su </a:t>
            </a:r>
            <a:r>
              <a:rPr lang="es-ES" dirty="0" smtClean="0"/>
              <a:t>comportamiento</a:t>
            </a:r>
          </a:p>
          <a:p>
            <a:endParaRPr lang="es-ES" dirty="0"/>
          </a:p>
          <a:p>
            <a:r>
              <a:rPr lang="es-ES" dirty="0" smtClean="0"/>
              <a:t>Es </a:t>
            </a:r>
            <a:r>
              <a:rPr lang="es-ES" dirty="0"/>
              <a:t>una descripción de especificación que enfatiza algunos de los detalles o propiedades</a:t>
            </a:r>
          </a:p>
          <a:p>
            <a:endParaRPr lang="es-ES" dirty="0"/>
          </a:p>
          <a:p>
            <a:r>
              <a:rPr lang="es-ES" dirty="0" smtClean="0"/>
              <a:t>¿</a:t>
            </a:r>
            <a:r>
              <a:rPr lang="es-ES" dirty="0"/>
              <a:t>Qué características podemos abstraer de los automóviles? o ¿Qué características semejantes tienen todos los automóviles?</a:t>
            </a:r>
          </a:p>
          <a:p>
            <a:endParaRPr lang="es-ES" dirty="0"/>
          </a:p>
          <a:p>
            <a:r>
              <a:rPr lang="es-ES" dirty="0"/>
              <a:t>Características: Marca, Modelo, Número de chasis, Peso llantas o cauchos, Puertas, Ventanas... Comportamiento: Acelerar, Frenar, Retroceder...</a:t>
            </a:r>
            <a:endParaRPr lang="en-US" dirty="0"/>
          </a:p>
        </p:txBody>
      </p:sp>
    </p:spTree>
    <p:extLst>
      <p:ext uri="{BB962C8B-B14F-4D97-AF65-F5344CB8AC3E}">
        <p14:creationId xmlns:p14="http://schemas.microsoft.com/office/powerpoint/2010/main" val="4035805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lstStyle/>
          <a:p>
            <a:r>
              <a:rPr lang="es-ES" dirty="0" smtClean="0"/>
              <a:t>Características de la POO</a:t>
            </a:r>
            <a:br>
              <a:rPr lang="es-ES" dirty="0" smtClean="0"/>
            </a:br>
            <a:r>
              <a:rPr lang="es-ES" dirty="0" smtClean="0"/>
              <a:t>Encapsulamiento</a:t>
            </a:r>
            <a:endParaRPr lang="en-US" dirty="0"/>
          </a:p>
        </p:txBody>
      </p:sp>
      <p:sp>
        <p:nvSpPr>
          <p:cNvPr id="5" name="Rectángulo 4"/>
          <p:cNvSpPr/>
          <p:nvPr/>
        </p:nvSpPr>
        <p:spPr>
          <a:xfrm>
            <a:off x="894735" y="2009366"/>
            <a:ext cx="6096000" cy="3139321"/>
          </a:xfrm>
          <a:prstGeom prst="rect">
            <a:avLst/>
          </a:prstGeom>
        </p:spPr>
        <p:txBody>
          <a:bodyPr>
            <a:spAutoFit/>
          </a:bodyPr>
          <a:lstStyle/>
          <a:p>
            <a:r>
              <a:rPr lang="es-ES" dirty="0"/>
              <a:t>Consiste en unir en la Clase las características y comportamientos, esto es, las variables y métodos</a:t>
            </a:r>
            <a:r>
              <a:rPr lang="es-ES" dirty="0" smtClean="0"/>
              <a:t>.</a:t>
            </a:r>
          </a:p>
          <a:p>
            <a:endParaRPr lang="es-ES" dirty="0"/>
          </a:p>
          <a:p>
            <a:r>
              <a:rPr lang="es-ES" dirty="0" smtClean="0"/>
              <a:t> </a:t>
            </a:r>
            <a:r>
              <a:rPr lang="es-ES" dirty="0"/>
              <a:t>Es tener todo esto en una sola </a:t>
            </a:r>
            <a:r>
              <a:rPr lang="es-ES" dirty="0" smtClean="0"/>
              <a:t>entidad se </a:t>
            </a:r>
            <a:r>
              <a:rPr lang="es-ES" dirty="0"/>
              <a:t>logra gracias a la </a:t>
            </a:r>
            <a:r>
              <a:rPr lang="es-ES" dirty="0" smtClean="0"/>
              <a:t>abstracción </a:t>
            </a:r>
          </a:p>
          <a:p>
            <a:endParaRPr lang="es-ES" dirty="0"/>
          </a:p>
          <a:p>
            <a:r>
              <a:rPr lang="es-ES" dirty="0" smtClean="0"/>
              <a:t>La </a:t>
            </a:r>
            <a:r>
              <a:rPr lang="es-ES" dirty="0"/>
              <a:t>utilidad del encapsulamiento va </a:t>
            </a:r>
            <a:r>
              <a:rPr lang="es-ES" dirty="0" smtClean="0"/>
              <a:t>por conocer </a:t>
            </a:r>
            <a:r>
              <a:rPr lang="es-ES" dirty="0"/>
              <a:t>el comportamiento pero no los detalles internos, y esto es conveniente porque nos interesará conocer que hace la Clase pero no será necesario saber cómo lo hace</a:t>
            </a:r>
            <a:endParaRPr lang="en-US" dirty="0"/>
          </a:p>
        </p:txBody>
      </p:sp>
      <p:pic>
        <p:nvPicPr>
          <p:cNvPr id="6" name="Imagen 5"/>
          <p:cNvPicPr>
            <a:picLocks noChangeAspect="1"/>
          </p:cNvPicPr>
          <p:nvPr/>
        </p:nvPicPr>
        <p:blipFill>
          <a:blip r:embed="rId2"/>
          <a:stretch>
            <a:fillRect/>
          </a:stretch>
        </p:blipFill>
        <p:spPr>
          <a:xfrm>
            <a:off x="7617662" y="1853248"/>
            <a:ext cx="4035902" cy="3993226"/>
          </a:xfrm>
          <a:prstGeom prst="rect">
            <a:avLst/>
          </a:prstGeom>
        </p:spPr>
      </p:pic>
    </p:spTree>
    <p:extLst>
      <p:ext uri="{BB962C8B-B14F-4D97-AF65-F5344CB8AC3E}">
        <p14:creationId xmlns:p14="http://schemas.microsoft.com/office/powerpoint/2010/main" val="3312598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193827" y="0"/>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smtClean="0"/>
              <a:t>Características de la POO</a:t>
            </a:r>
            <a:br>
              <a:rPr lang="es-ES" dirty="0" smtClean="0"/>
            </a:br>
            <a:r>
              <a:rPr lang="es-ES" dirty="0" smtClean="0"/>
              <a:t>Principio de Ocultación</a:t>
            </a:r>
            <a:endParaRPr lang="en-US" dirty="0"/>
          </a:p>
        </p:txBody>
      </p:sp>
      <p:sp>
        <p:nvSpPr>
          <p:cNvPr id="5" name="Rectángulo 4"/>
          <p:cNvSpPr/>
          <p:nvPr/>
        </p:nvSpPr>
        <p:spPr>
          <a:xfrm>
            <a:off x="459298" y="1811196"/>
            <a:ext cx="4864870" cy="4247317"/>
          </a:xfrm>
          <a:prstGeom prst="rect">
            <a:avLst/>
          </a:prstGeom>
        </p:spPr>
        <p:txBody>
          <a:bodyPr wrap="square">
            <a:spAutoFit/>
          </a:bodyPr>
          <a:lstStyle/>
          <a:p>
            <a:r>
              <a:rPr lang="es-ES" dirty="0" smtClean="0"/>
              <a:t>Los </a:t>
            </a:r>
            <a:r>
              <a:rPr lang="es-ES" dirty="0"/>
              <a:t>atributos privados de un objeto no pueden ser modificados ni obtenidos a no ser que se haga a través del paso de un mensaje (invocación a métodos, ya sean estos funciones o procedimientos</a:t>
            </a:r>
            <a:r>
              <a:rPr lang="es-ES" dirty="0" smtClean="0"/>
              <a:t>).</a:t>
            </a:r>
          </a:p>
          <a:p>
            <a:endParaRPr lang="es-ES" dirty="0"/>
          </a:p>
          <a:p>
            <a:r>
              <a:rPr lang="es-ES" dirty="0" smtClean="0"/>
              <a:t>Reduce </a:t>
            </a:r>
            <a:r>
              <a:rPr lang="es-ES" dirty="0"/>
              <a:t>los riesgos en el desarrollo de software al superar la dependencia del código de una implementación aún </a:t>
            </a:r>
            <a:r>
              <a:rPr lang="es-ES" dirty="0" smtClean="0"/>
              <a:t>incierta</a:t>
            </a:r>
          </a:p>
          <a:p>
            <a:endParaRPr lang="es-ES" dirty="0"/>
          </a:p>
          <a:p>
            <a:r>
              <a:rPr lang="es-ES" dirty="0" smtClean="0"/>
              <a:t>Los </a:t>
            </a:r>
            <a:r>
              <a:rPr lang="es-ES" dirty="0"/>
              <a:t>clientes de la interfaz realizan sus operaciones a través de ella de modo que si la implementación cambia, los clientes no tienen conocimiento de ello</a:t>
            </a:r>
            <a:endParaRPr lang="en-US" dirty="0"/>
          </a:p>
        </p:txBody>
      </p:sp>
      <p:pic>
        <p:nvPicPr>
          <p:cNvPr id="6" name="Imagen 5"/>
          <p:cNvPicPr>
            <a:picLocks noChangeAspect="1"/>
          </p:cNvPicPr>
          <p:nvPr/>
        </p:nvPicPr>
        <p:blipFill>
          <a:blip r:embed="rId2"/>
          <a:stretch>
            <a:fillRect/>
          </a:stretch>
        </p:blipFill>
        <p:spPr>
          <a:xfrm>
            <a:off x="5619136" y="1683779"/>
            <a:ext cx="6023340" cy="4374734"/>
          </a:xfrm>
          <a:prstGeom prst="rect">
            <a:avLst/>
          </a:prstGeom>
        </p:spPr>
      </p:pic>
    </p:spTree>
    <p:extLst>
      <p:ext uri="{BB962C8B-B14F-4D97-AF65-F5344CB8AC3E}">
        <p14:creationId xmlns:p14="http://schemas.microsoft.com/office/powerpoint/2010/main" val="579853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193827" y="0"/>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smtClean="0"/>
              <a:t>Características de la POO</a:t>
            </a:r>
            <a:br>
              <a:rPr lang="es-ES" dirty="0" smtClean="0"/>
            </a:br>
            <a:r>
              <a:rPr lang="es-ES" dirty="0" smtClean="0"/>
              <a:t>Polimorfismo</a:t>
            </a:r>
            <a:endParaRPr lang="en-US" dirty="0"/>
          </a:p>
        </p:txBody>
      </p:sp>
      <p:sp>
        <p:nvSpPr>
          <p:cNvPr id="5" name="Rectángulo 4"/>
          <p:cNvSpPr/>
          <p:nvPr/>
        </p:nvSpPr>
        <p:spPr>
          <a:xfrm>
            <a:off x="570271" y="1473705"/>
            <a:ext cx="6096000" cy="4801314"/>
          </a:xfrm>
          <a:prstGeom prst="rect">
            <a:avLst/>
          </a:prstGeom>
        </p:spPr>
        <p:txBody>
          <a:bodyPr>
            <a:spAutoFit/>
          </a:bodyPr>
          <a:lstStyle/>
          <a:p>
            <a:pPr algn="just"/>
            <a:r>
              <a:rPr lang="es-ES" dirty="0" smtClean="0"/>
              <a:t>Propiedad </a:t>
            </a:r>
            <a:r>
              <a:rPr lang="es-ES" dirty="0"/>
              <a:t>por la que es posible enviar mensajes sintácticamente iguales a objetos de tipos distintos</a:t>
            </a:r>
            <a:r>
              <a:rPr lang="es-ES" dirty="0" smtClean="0"/>
              <a:t>.</a:t>
            </a:r>
          </a:p>
          <a:p>
            <a:pPr algn="just"/>
            <a:endParaRPr lang="es-ES" dirty="0"/>
          </a:p>
          <a:p>
            <a:pPr algn="just"/>
            <a:r>
              <a:rPr lang="es-ES" dirty="0" smtClean="0"/>
              <a:t>El </a:t>
            </a:r>
            <a:r>
              <a:rPr lang="es-ES" dirty="0"/>
              <a:t>único requisito que deben cumplir los objetos que se utilizan de manera polimórfica es saber responder al mensaje que se les envía.</a:t>
            </a:r>
          </a:p>
          <a:p>
            <a:pPr algn="just"/>
            <a:endParaRPr lang="es-ES" dirty="0"/>
          </a:p>
          <a:p>
            <a:pPr marL="285750" indent="-285750" algn="just">
              <a:buFont typeface="Wingdings" panose="05000000000000000000" pitchFamily="2" charset="2"/>
              <a:buChar char="ü"/>
            </a:pPr>
            <a:r>
              <a:rPr lang="es-ES" dirty="0"/>
              <a:t>    Polimorfismo dinámico (o polimorfismo paramétrico) es aquél en el que el código no incluye ningún tipo de especificación sobre el tipo de datos sobre el que se trabaja. Así, puede ser utilizado a todo tipo de datos compatible.</a:t>
            </a:r>
          </a:p>
          <a:p>
            <a:pPr algn="just"/>
            <a:r>
              <a:rPr lang="es-ES" dirty="0"/>
              <a:t>    </a:t>
            </a:r>
            <a:endParaRPr lang="es-ES" dirty="0" smtClean="0"/>
          </a:p>
          <a:p>
            <a:pPr marL="285750" indent="-285750" algn="just">
              <a:buFont typeface="Wingdings" panose="05000000000000000000" pitchFamily="2" charset="2"/>
              <a:buChar char="ü"/>
            </a:pPr>
            <a:r>
              <a:rPr lang="es-ES" dirty="0" smtClean="0"/>
              <a:t>Polimorfismo </a:t>
            </a:r>
            <a:r>
              <a:rPr lang="es-ES" dirty="0"/>
              <a:t>estático (o polimorfismo ad hoc) es aquél en el que los tipos a los que se aplica el polimorfismo deben ser explícitos y declarados uno por uno antes de poder ser utilizados.</a:t>
            </a:r>
          </a:p>
        </p:txBody>
      </p:sp>
      <p:pic>
        <p:nvPicPr>
          <p:cNvPr id="7" name="Imagen 6"/>
          <p:cNvPicPr>
            <a:picLocks noChangeAspect="1"/>
          </p:cNvPicPr>
          <p:nvPr/>
        </p:nvPicPr>
        <p:blipFill rotWithShape="1">
          <a:blip r:embed="rId2"/>
          <a:srcRect l="42087" t="23085" r="6200" b="28125"/>
          <a:stretch/>
        </p:blipFill>
        <p:spPr>
          <a:xfrm>
            <a:off x="6828504" y="1932038"/>
            <a:ext cx="5043948" cy="3569110"/>
          </a:xfrm>
          <a:prstGeom prst="rect">
            <a:avLst/>
          </a:prstGeom>
        </p:spPr>
      </p:pic>
    </p:spTree>
    <p:extLst>
      <p:ext uri="{BB962C8B-B14F-4D97-AF65-F5344CB8AC3E}">
        <p14:creationId xmlns:p14="http://schemas.microsoft.com/office/powerpoint/2010/main" val="95151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193827" y="0"/>
            <a:ext cx="9404723" cy="140053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smtClean="0"/>
              <a:t>Características de la POO</a:t>
            </a:r>
            <a:br>
              <a:rPr lang="es-ES" dirty="0" smtClean="0"/>
            </a:br>
            <a:r>
              <a:rPr lang="es-ES" dirty="0" smtClean="0"/>
              <a:t>Herencia</a:t>
            </a:r>
            <a:endParaRPr lang="en-US" dirty="0"/>
          </a:p>
        </p:txBody>
      </p:sp>
      <p:sp>
        <p:nvSpPr>
          <p:cNvPr id="5" name="Rectángulo 4"/>
          <p:cNvSpPr/>
          <p:nvPr/>
        </p:nvSpPr>
        <p:spPr>
          <a:xfrm>
            <a:off x="481781" y="1400530"/>
            <a:ext cx="5402825" cy="5355312"/>
          </a:xfrm>
          <a:prstGeom prst="rect">
            <a:avLst/>
          </a:prstGeom>
        </p:spPr>
        <p:txBody>
          <a:bodyPr wrap="square">
            <a:spAutoFit/>
          </a:bodyPr>
          <a:lstStyle/>
          <a:p>
            <a:pPr algn="just"/>
            <a:r>
              <a:rPr lang="es-ES" dirty="0"/>
              <a:t>La capacidad de crear nuevas clases partiendo de una clase o de una jerarquía de clases </a:t>
            </a:r>
            <a:r>
              <a:rPr lang="es-ES" dirty="0" smtClean="0"/>
              <a:t>preexistente</a:t>
            </a:r>
          </a:p>
          <a:p>
            <a:pPr algn="just"/>
            <a:endParaRPr lang="es-ES" dirty="0"/>
          </a:p>
          <a:p>
            <a:pPr algn="just"/>
            <a:r>
              <a:rPr lang="es-ES" dirty="0" smtClean="0"/>
              <a:t>Después </a:t>
            </a:r>
            <a:r>
              <a:rPr lang="es-ES" dirty="0"/>
              <a:t>de la agregación o composición, el mecanismo más utilizado para alcanzar algunos de los objetivos más preciados en el desarrollo de software como lo son la reutilización y la </a:t>
            </a:r>
            <a:r>
              <a:rPr lang="es-ES" dirty="0" smtClean="0"/>
              <a:t>extensibilidad </a:t>
            </a:r>
          </a:p>
          <a:p>
            <a:pPr algn="just"/>
            <a:endParaRPr lang="es-ES" dirty="0"/>
          </a:p>
          <a:p>
            <a:pPr algn="just"/>
            <a:r>
              <a:rPr lang="es-ES" dirty="0" smtClean="0"/>
              <a:t>Por </a:t>
            </a:r>
            <a:r>
              <a:rPr lang="es-ES" dirty="0"/>
              <a:t>ejemplo: Si declaramos una clase párrafo derivada de una clase texto, todos los métodos y variables asociadas con la clase texto, son automáticamente heredados por la subclase </a:t>
            </a:r>
            <a:r>
              <a:rPr lang="es-ES" dirty="0" smtClean="0"/>
              <a:t>párrafo</a:t>
            </a:r>
          </a:p>
          <a:p>
            <a:pPr algn="just"/>
            <a:endParaRPr lang="es-ES" dirty="0"/>
          </a:p>
          <a:p>
            <a:pPr algn="just"/>
            <a:r>
              <a:rPr lang="es-ES" dirty="0" smtClean="0"/>
              <a:t>Los </a:t>
            </a:r>
            <a:r>
              <a:rPr lang="es-ES" dirty="0"/>
              <a:t>especificadores de acceso (</a:t>
            </a:r>
            <a:r>
              <a:rPr lang="es-ES" dirty="0" err="1"/>
              <a:t>private</a:t>
            </a:r>
            <a:r>
              <a:rPr lang="es-ES" dirty="0"/>
              <a:t>, </a:t>
            </a:r>
            <a:r>
              <a:rPr lang="es-ES" dirty="0" err="1"/>
              <a:t>protected</a:t>
            </a:r>
            <a:r>
              <a:rPr lang="es-ES" dirty="0"/>
              <a:t>, </a:t>
            </a:r>
            <a:r>
              <a:rPr lang="es-ES" dirty="0" err="1"/>
              <a:t>public</a:t>
            </a:r>
            <a:r>
              <a:rPr lang="es-ES" dirty="0"/>
              <a:t>) de los miembros de la superclase afectan también a la herencia:</a:t>
            </a:r>
            <a:endParaRPr lang="en-US" dirty="0"/>
          </a:p>
        </p:txBody>
      </p:sp>
      <p:pic>
        <p:nvPicPr>
          <p:cNvPr id="6" name="Imagen 5"/>
          <p:cNvPicPr>
            <a:picLocks noChangeAspect="1"/>
          </p:cNvPicPr>
          <p:nvPr/>
        </p:nvPicPr>
        <p:blipFill>
          <a:blip r:embed="rId2"/>
          <a:stretch>
            <a:fillRect/>
          </a:stretch>
        </p:blipFill>
        <p:spPr>
          <a:xfrm>
            <a:off x="6162980" y="2168013"/>
            <a:ext cx="5823311" cy="3780350"/>
          </a:xfrm>
          <a:prstGeom prst="rect">
            <a:avLst/>
          </a:prstGeom>
        </p:spPr>
      </p:pic>
    </p:spTree>
    <p:extLst>
      <p:ext uri="{BB962C8B-B14F-4D97-AF65-F5344CB8AC3E}">
        <p14:creationId xmlns:p14="http://schemas.microsoft.com/office/powerpoint/2010/main" val="37757555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LAPSEDTIME" val="10.1"/>
</p:tagLst>
</file>

<file path=ppt/tags/tag2.xml><?xml version="1.0" encoding="utf-8"?>
<p:tagLst xmlns:a="http://schemas.openxmlformats.org/drawingml/2006/main" xmlns:r="http://schemas.openxmlformats.org/officeDocument/2006/relationships" xmlns:p="http://schemas.openxmlformats.org/presentationml/2006/main">
  <p:tag name="ELAPSEDTIME" val="25.9"/>
</p:tagLst>
</file>

<file path=ppt/tags/tag3.xml><?xml version="1.0" encoding="utf-8"?>
<p:tagLst xmlns:a="http://schemas.openxmlformats.org/drawingml/2006/main" xmlns:r="http://schemas.openxmlformats.org/officeDocument/2006/relationships" xmlns:p="http://schemas.openxmlformats.org/presentationml/2006/main">
  <p:tag name="ELAPSEDTIME" val="13.4"/>
</p:tagLst>
</file>

<file path=ppt/tags/tag4.xml><?xml version="1.0" encoding="utf-8"?>
<p:tagLst xmlns:a="http://schemas.openxmlformats.org/drawingml/2006/main" xmlns:r="http://schemas.openxmlformats.org/officeDocument/2006/relationships" xmlns:p="http://schemas.openxmlformats.org/presentationml/2006/main">
  <p:tag name="ELAPSEDTIME" val="32.1"/>
</p:tagLst>
</file>

<file path=ppt/tags/tag5.xml><?xml version="1.0" encoding="utf-8"?>
<p:tagLst xmlns:a="http://schemas.openxmlformats.org/drawingml/2006/main" xmlns:r="http://schemas.openxmlformats.org/officeDocument/2006/relationships" xmlns:p="http://schemas.openxmlformats.org/presentationml/2006/main">
  <p:tag name="ELAPSEDTIME" val="18.6"/>
</p:tagLst>
</file>

<file path=ppt/tags/tag6.xml><?xml version="1.0" encoding="utf-8"?>
<p:tagLst xmlns:a="http://schemas.openxmlformats.org/drawingml/2006/main" xmlns:r="http://schemas.openxmlformats.org/officeDocument/2006/relationships" xmlns:p="http://schemas.openxmlformats.org/presentationml/2006/main">
  <p:tag name="ELAPSEDTIME" val="20.4"/>
</p:tagLst>
</file>

<file path=ppt/tags/tag7.xml><?xml version="1.0" encoding="utf-8"?>
<p:tagLst xmlns:a="http://schemas.openxmlformats.org/drawingml/2006/main" xmlns:r="http://schemas.openxmlformats.org/officeDocument/2006/relationships" xmlns:p="http://schemas.openxmlformats.org/presentationml/2006/main">
  <p:tag name="ELAPSEDTIME" val="14.3"/>
</p:tagLst>
</file>

<file path=ppt/tags/tag8.xml><?xml version="1.0" encoding="utf-8"?>
<p:tagLst xmlns:a="http://schemas.openxmlformats.org/drawingml/2006/main" xmlns:r="http://schemas.openxmlformats.org/officeDocument/2006/relationships" xmlns:p="http://schemas.openxmlformats.org/presentationml/2006/main">
  <p:tag name="ELAPSEDTIME" val="11.8"/>
</p:tagLst>
</file>

<file path=ppt/tags/tag9.xml><?xml version="1.0" encoding="utf-8"?>
<p:tagLst xmlns:a="http://schemas.openxmlformats.org/drawingml/2006/main" xmlns:r="http://schemas.openxmlformats.org/officeDocument/2006/relationships" xmlns:p="http://schemas.openxmlformats.org/presentationml/2006/main">
  <p:tag name="ELAPSEDTIME" val="15.5"/>
</p:tagLst>
</file>

<file path=ppt/tags/tag10.xml><?xml version="1.0" encoding="utf-8"?>
<p:tagLst xmlns:a="http://schemas.openxmlformats.org/drawingml/2006/main" xmlns:r="http://schemas.openxmlformats.org/officeDocument/2006/relationships" xmlns:p="http://schemas.openxmlformats.org/presentationml/2006/main">
  <p:tag name="ELAPSEDTIME" val="9.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373</TotalTime>
  <Words>1104</Words>
  <Application>Microsoft Office PowerPoint</Application>
  <PresentationFormat>Panorámica</PresentationFormat>
  <Paragraphs>105</Paragraphs>
  <Slides>17</Slides>
  <Notes>10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Arial</vt:lpstr>
      <vt:lpstr>Calibri</vt:lpstr>
      <vt:lpstr>Century Gothic</vt:lpstr>
      <vt:lpstr>Wingdings</vt:lpstr>
      <vt:lpstr>Wingdings 3</vt:lpstr>
      <vt:lpstr>Ion</vt:lpstr>
      <vt:lpstr>Programacion orientada a objetos</vt:lpstr>
      <vt:lpstr>Paradigma de la programación</vt:lpstr>
      <vt:lpstr>Concepto</vt:lpstr>
      <vt:lpstr>Presentación de PowerPoint</vt:lpstr>
      <vt:lpstr>Presentación de PowerPoint</vt:lpstr>
      <vt:lpstr>Elementos de POO Objetos y Clases </vt:lpstr>
      <vt:lpstr>Presentación de PowerPoint</vt:lpstr>
      <vt:lpstr>Presentación de PowerPoint</vt:lpstr>
      <vt:lpstr>Presentación de PowerPoint</vt:lpstr>
      <vt:lpstr>Presentación de PowerPoint</vt:lpstr>
      <vt:lpstr>Elementos de POO Estado Interno</vt:lpstr>
      <vt:lpstr>Características de la POO</vt:lpstr>
      <vt:lpstr>Características de la POO Abstracción o Modularizacion</vt:lpstr>
      <vt:lpstr>Características de la POO Encapsulamiento</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Programacion orientada a objetos</dc:title>
  <dc:creator>Windows User</dc:creator>
  <cp:lastModifiedBy>Windows User</cp:lastModifiedBy>
  <cp:revision>15</cp:revision>
  <dcterms:created xsi:type="dcterms:W3CDTF">2018-03-24T19:10:40Z</dcterms:created>
  <dcterms:modified xsi:type="dcterms:W3CDTF">2018-03-25T12:00:56Z</dcterms:modified>
</cp:coreProperties>
</file>