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170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17006E-B469-4D45-B005-B5A632FA4D80}" type="datetimeFigureOut">
              <a:rPr lang="es-ES" smtClean="0"/>
              <a:t>04/05/2021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6C369-8960-49F8-8146-BFE32A4D4BB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3351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/>
            <a:fld id="{DF7D7675-8FE9-4859-8B5C-FB0E060F2B7B}" type="slidenum">
              <a:rPr lang="es-ES" altLang="en-US" sz="1200"/>
              <a:pPr eaLnBrk="1" hangingPunct="1"/>
              <a:t>6</a:t>
            </a:fld>
            <a:endParaRPr lang="es-ES" altLang="en-US" sz="120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9013" y="730250"/>
            <a:ext cx="4873625" cy="3656013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MX" altLang="en-US" smtClean="0">
                <a:latin typeface="Times New Roman" panose="02020603050405020304" pitchFamily="18" charset="0"/>
              </a:rPr>
              <a:t>Se puede decir que las variantes de Bell (1era a 6ta= era una versión comercial continuada por AT&amp;T, y la versión de Berkley era una versión academica.</a:t>
            </a:r>
          </a:p>
          <a:p>
            <a:pPr eaLnBrk="1" hangingPunct="1"/>
            <a:r>
              <a:rPr lang="es-MX" altLang="en-US" smtClean="0">
                <a:latin typeface="Times New Roman" panose="02020603050405020304" pitchFamily="18" charset="0"/>
              </a:rPr>
              <a:t>Linux toma partes de cada una de estas ramas.</a:t>
            </a:r>
            <a:endParaRPr lang="es-E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5201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 Narrow" panose="020B0606020202030204" pitchFamily="34" charset="0"/>
              </a:defRPr>
            </a:lvl9pPr>
          </a:lstStyle>
          <a:p>
            <a:pPr eaLnBrk="1" hangingPunct="1"/>
            <a:fld id="{EAFD7E2F-2981-4C27-82C2-EF8E875F5046}" type="slidenum">
              <a:rPr lang="es-ES" altLang="en-US" sz="1200"/>
              <a:pPr eaLnBrk="1" hangingPunct="1"/>
              <a:t>7</a:t>
            </a:fld>
            <a:endParaRPr lang="es-ES" altLang="en-US" sz="120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76213" y="730250"/>
            <a:ext cx="6499225" cy="3656013"/>
          </a:xfrm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MX" altLang="en-US" smtClean="0">
                <a:latin typeface="Times New Roman" panose="02020603050405020304" pitchFamily="18" charset="0"/>
              </a:rPr>
              <a:t>Se puede decir que las variantes de Bell (1era a 6ta= era una versión comercial continuada por AT&amp;T, y la versión de Berkley era una versión academica.</a:t>
            </a:r>
          </a:p>
          <a:p>
            <a:pPr eaLnBrk="1" hangingPunct="1"/>
            <a:r>
              <a:rPr lang="es-MX" altLang="en-US" smtClean="0">
                <a:latin typeface="Times New Roman" panose="02020603050405020304" pitchFamily="18" charset="0"/>
              </a:rPr>
              <a:t>Linux toma partes de cada una de estas ramas.</a:t>
            </a:r>
            <a:endParaRPr lang="es-E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258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16" y="1447801"/>
            <a:ext cx="6619244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216" y="4777380"/>
            <a:ext cx="6619244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5/4/2021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101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5/4/2021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108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2861734"/>
            <a:ext cx="6619243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4777381"/>
            <a:ext cx="6619244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5/4/2021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580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485" y="2060576"/>
            <a:ext cx="3297254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0870" y="2056093"/>
            <a:ext cx="3297256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5/4/2021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976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5" y="1905000"/>
            <a:ext cx="32972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485" y="2514600"/>
            <a:ext cx="329725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0872" y="1905000"/>
            <a:ext cx="32972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0872" y="2514600"/>
            <a:ext cx="329725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5/4/2021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974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5/4/2021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665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5/4/2021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050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447800"/>
            <a:ext cx="2550798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8462" y="1447800"/>
            <a:ext cx="3896998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129281"/>
            <a:ext cx="2550797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5/4/2021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805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430" y="1854192"/>
            <a:ext cx="3819680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2160" y="1143000"/>
            <a:ext cx="24003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657600"/>
            <a:ext cx="3813734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5/4/2021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728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4800587"/>
            <a:ext cx="6619243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216" y="685800"/>
            <a:ext cx="6619244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7" y="5367325"/>
            <a:ext cx="6619242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5/4/2021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653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447800"/>
            <a:ext cx="6619244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657600"/>
            <a:ext cx="6619244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5/4/2021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4255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101" y="1447800"/>
            <a:ext cx="5999486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47800" y="3771174"/>
            <a:ext cx="5459737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4350657"/>
            <a:ext cx="6619244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5/4/2021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3721" y="971253"/>
            <a:ext cx="60143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defTabSz="457200"/>
            <a:r>
              <a:rPr lang="en-US" dirty="0">
                <a:solidFill>
                  <a:srgbClr val="ACD433"/>
                </a:solidFill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97868" y="2613787"/>
            <a:ext cx="60143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defTabSz="457200"/>
            <a:r>
              <a:rPr lang="en-US" dirty="0">
                <a:solidFill>
                  <a:srgbClr val="ACD433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953648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3124201"/>
            <a:ext cx="6619245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4777381"/>
            <a:ext cx="6619244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5/4/2021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373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710" y="1981200"/>
            <a:ext cx="22101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347" y="2667000"/>
            <a:ext cx="21955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2745" y="1981200"/>
            <a:ext cx="220218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4829" y="2667000"/>
            <a:ext cx="2210096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1981200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3525" y="2667000"/>
            <a:ext cx="219908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4607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167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5/4/2021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3816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347" y="4250949"/>
            <a:ext cx="22050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347" y="2209800"/>
            <a:ext cx="220503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347" y="4827212"/>
            <a:ext cx="220503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032" y="4250949"/>
            <a:ext cx="21978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031" y="2209800"/>
            <a:ext cx="2197894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016" y="4827211"/>
            <a:ext cx="2200805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4250949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3525" y="2209800"/>
            <a:ext cx="219908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3432" y="4827209"/>
            <a:ext cx="220199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4607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167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5/4/2021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5827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5/4/2021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1807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8159" y="430214"/>
            <a:ext cx="131445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348" y="887414"/>
            <a:ext cx="5567362" cy="5368924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5/4/2021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278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6"/>
            <a:ext cx="302775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8"/>
            <a:ext cx="1141809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60" y="1"/>
            <a:ext cx="1202540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6759" y="6096000"/>
            <a:ext cx="745301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584" y="452718"/>
            <a:ext cx="7053542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4" y="2052919"/>
            <a:ext cx="6709906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2905" y="1828801"/>
            <a:ext cx="990599" cy="2285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defTabSz="457200"/>
            <a:fld id="{4AAD347D-5ACD-4C99-B74B-A9C85AD731AF}" type="datetimeFigureOut">
              <a:rPr lang="en-US" smtClean="0">
                <a:solidFill>
                  <a:prstClr val="white">
                    <a:tint val="75000"/>
                    <a:alpha val="60000"/>
                  </a:prstClr>
                </a:solidFill>
              </a:rPr>
              <a:pPr defTabSz="457200"/>
              <a:t>5/4/2021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1206" y="3263398"/>
            <a:ext cx="3859795" cy="2286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4406" y="295730"/>
            <a:ext cx="62864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D57F1E4F-1CFF-5643-939E-02111984F565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 defTabSz="457200"/>
              <a:t>‹Nº›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4995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ipagina.com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Servidores Web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095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19472"/>
            <a:ext cx="7053542" cy="745232"/>
          </a:xfrm>
        </p:spPr>
        <p:txBody>
          <a:bodyPr/>
          <a:lstStyle/>
          <a:p>
            <a:r>
              <a:rPr lang="es-ES" dirty="0" smtClean="0"/>
              <a:t>Servidor - </a:t>
            </a:r>
            <a:r>
              <a:rPr lang="es-ES" sz="3200" dirty="0" smtClean="0"/>
              <a:t>Concepto</a:t>
            </a:r>
            <a:endParaRPr lang="es-E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908720"/>
            <a:ext cx="7920880" cy="5688632"/>
          </a:xfrm>
        </p:spPr>
        <p:txBody>
          <a:bodyPr>
            <a:normAutofit/>
          </a:bodyPr>
          <a:lstStyle/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Un servidor no es mas que un ordenador como otro cualquiera con prestaciones mas potentes de memoria,  de procesador y de almacenamiento</a:t>
            </a: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Pueden ser instalados los sistemas operativos Linux (Ubuntu Server) o Windows (Windows Server) y configurarle las opciones de red</a:t>
            </a: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nivel de conexión el servidor contara con la asignación de una IP externa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UNA IP ES LA IDENTIFICACION DE CUALQUIER ORDENARDOR EN UNA RED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CONSTA DE  4 SERIES DE NUMEROS DE HASTA 3 DIGITOS CADA UNO  </a:t>
            </a:r>
            <a:r>
              <a:rPr lang="es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Pej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:(201.198.5.35)</a:t>
            </a:r>
          </a:p>
          <a:p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175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odelo cliente servidor: ¿Qué es? Características, Ventajas y Desventa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8128404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10 características novedosas de Windows Server 20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491467"/>
            <a:ext cx="1612872" cy="1058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iferencias y usos entre Ubuntu Server y Ubuntu Desktop – Proyectos Bet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43"/>
          <a:stretch/>
        </p:blipFill>
        <p:spPr bwMode="auto">
          <a:xfrm>
            <a:off x="6874618" y="4862660"/>
            <a:ext cx="1552088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5868144" y="328498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2"/>
                </a:solidFill>
              </a:rPr>
              <a:t>205.321.13.1</a:t>
            </a:r>
            <a:endParaRPr lang="es-E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198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19472"/>
            <a:ext cx="7053542" cy="816042"/>
          </a:xfrm>
        </p:spPr>
        <p:txBody>
          <a:bodyPr/>
          <a:lstStyle/>
          <a:p>
            <a:r>
              <a:rPr lang="es-ES" dirty="0" smtClean="0"/>
              <a:t>Servidor Web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-21134" y="1124744"/>
            <a:ext cx="9165134" cy="5328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400" dirty="0" smtClean="0"/>
              <a:t>Un servidor como tal no cumplirá las funciones de un servidor web; para ello se deben instalar SERVICIOS (Software Especial) que permita que ese servidor pueda actuar como tal</a:t>
            </a:r>
          </a:p>
          <a:p>
            <a:pPr marL="0" indent="0">
              <a:buNone/>
            </a:pPr>
            <a:r>
              <a:rPr lang="es-ES" sz="2400" dirty="0" smtClean="0"/>
              <a:t>    </a:t>
            </a:r>
            <a:r>
              <a:rPr lang="es-ES" sz="2400" b="1" dirty="0" smtClean="0"/>
              <a:t>SERVICIO WEB </a:t>
            </a:r>
          </a:p>
          <a:p>
            <a:pPr marL="0" indent="0">
              <a:buNone/>
            </a:pPr>
            <a:r>
              <a:rPr lang="es-ES" sz="2400" dirty="0" smtClean="0"/>
              <a:t>     Permite el hospedaje y publicación de las paginas web</a:t>
            </a:r>
          </a:p>
          <a:p>
            <a:pPr marL="0" indent="0">
              <a:buNone/>
            </a:pPr>
            <a:endParaRPr lang="es-ES" sz="2400" dirty="0"/>
          </a:p>
          <a:p>
            <a:pPr marL="0" indent="0">
              <a:buNone/>
            </a:pPr>
            <a:endParaRPr lang="es-ES" sz="2400" dirty="0" smtClean="0"/>
          </a:p>
          <a:p>
            <a:pPr marL="0" indent="0">
              <a:buNone/>
            </a:pPr>
            <a:endParaRPr lang="es-ES" sz="2400" dirty="0"/>
          </a:p>
          <a:p>
            <a:pPr marL="0" indent="0">
              <a:buNone/>
            </a:pPr>
            <a:r>
              <a:rPr lang="es-ES" sz="2400" dirty="0" smtClean="0"/>
              <a:t>    </a:t>
            </a:r>
          </a:p>
          <a:p>
            <a:pPr marL="0" indent="0">
              <a:buNone/>
            </a:pPr>
            <a:r>
              <a:rPr lang="es-ES" sz="2400" dirty="0"/>
              <a:t> </a:t>
            </a:r>
            <a:r>
              <a:rPr lang="es-ES" sz="2400" dirty="0" smtClean="0"/>
              <a:t>   </a:t>
            </a:r>
            <a:r>
              <a:rPr lang="es-ES" sz="2400" b="1" dirty="0" smtClean="0">
                <a:solidFill>
                  <a:srgbClr val="92D050"/>
                </a:solidFill>
              </a:rPr>
              <a:t>OTROS SERVICIOS: CORREO, BASE DE DATOS, ALMACEN</a:t>
            </a:r>
            <a:endParaRPr lang="es-ES" sz="2400" b="1" dirty="0">
              <a:solidFill>
                <a:srgbClr val="92D05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149080"/>
            <a:ext cx="1616075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4" descr="Servidor Web IIS en Windows Server 2016 – Luigi Guarino"/>
          <p:cNvSpPr>
            <a:spLocks noChangeAspect="1" noChangeArrowheads="1"/>
          </p:cNvSpPr>
          <p:nvPr/>
        </p:nvSpPr>
        <p:spPr bwMode="auto">
          <a:xfrm>
            <a:off x="155575" y="-822325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9" t="25408" r="6081" b="25408"/>
          <a:stretch/>
        </p:blipFill>
        <p:spPr bwMode="auto">
          <a:xfrm>
            <a:off x="2483768" y="4149080"/>
            <a:ext cx="188595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113" y="4149081"/>
            <a:ext cx="1191151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149080"/>
            <a:ext cx="1119955" cy="122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1477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7053542" cy="764704"/>
          </a:xfrm>
        </p:spPr>
        <p:txBody>
          <a:bodyPr/>
          <a:lstStyle/>
          <a:p>
            <a:r>
              <a:rPr lang="es-ES" dirty="0" smtClean="0"/>
              <a:t>Estructura de Directorios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5900" y="764704"/>
            <a:ext cx="3676020" cy="419548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ES" sz="2400" dirty="0" smtClean="0"/>
              <a:t>El administrador de Sistemas Adecuará  la estructura de directorios, sin embargo dentro de ella encontraremos una carpeta especial (HTDOCS ) donde se crearan las subcarpetas de cada uno de los clientes que hospeden sus proyectos (Directorio de Trabajo)</a:t>
            </a:r>
            <a:endParaRPr lang="es-ES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8471" y="1772816"/>
            <a:ext cx="5395529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4774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6172200" cy="1143000"/>
          </a:xfrm>
        </p:spPr>
        <p:txBody>
          <a:bodyPr/>
          <a:lstStyle/>
          <a:p>
            <a:r>
              <a:rPr lang="es-MX" altLang="en-US" dirty="0" smtClean="0"/>
              <a:t>El Directorio de Trabajo</a:t>
            </a:r>
            <a:endParaRPr lang="es-ES" altLang="en-US" dirty="0" smtClean="0"/>
          </a:p>
        </p:txBody>
      </p:sp>
      <p:sp>
        <p:nvSpPr>
          <p:cNvPr id="2051" name="Rectangle 1027"/>
          <p:cNvSpPr>
            <a:spLocks noGrp="1" noChangeArrowheads="1"/>
          </p:cNvSpPr>
          <p:nvPr>
            <p:ph idx="1"/>
          </p:nvPr>
        </p:nvSpPr>
        <p:spPr>
          <a:xfrm>
            <a:off x="467544" y="908720"/>
            <a:ext cx="7560840" cy="5400600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s-MX" altLang="en-US" sz="28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El Directorio de Trabajo es un atributo de un proceso, no de una persona ni de un programa. </a:t>
            </a:r>
          </a:p>
          <a:p>
            <a:pPr>
              <a:lnSpc>
                <a:spcPct val="14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s-MX" altLang="en-US" sz="28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Si un proceso crea un proceso hijo, este hereda el directorio de trabajo de su padre. Pero si después el hijo cambia a un nuevo directorio de trabajo, el padre no es afectado (su directorio de trabajo permanece igual sin importa qué haga el hijo).</a:t>
            </a:r>
          </a:p>
        </p:txBody>
      </p:sp>
    </p:spTree>
    <p:extLst>
      <p:ext uri="{BB962C8B-B14F-4D97-AF65-F5344CB8AC3E}">
        <p14:creationId xmlns:p14="http://schemas.microsoft.com/office/powerpoint/2010/main" val="4111030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350" y="114300"/>
            <a:ext cx="5143500" cy="533400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es-MX" dirty="0" smtClean="0"/>
              <a:t>Permisos</a:t>
            </a:r>
            <a:endParaRPr lang="es-ES" dirty="0" smtClean="0"/>
          </a:p>
        </p:txBody>
      </p:sp>
      <p:sp>
        <p:nvSpPr>
          <p:cNvPr id="156675" name="Rectangle 3"/>
          <p:cNvSpPr>
            <a:spLocks noGrp="1" noChangeArrowheads="1"/>
          </p:cNvSpPr>
          <p:nvPr>
            <p:ph idx="1"/>
          </p:nvPr>
        </p:nvSpPr>
        <p:spPr>
          <a:xfrm>
            <a:off x="1485900" y="1066800"/>
            <a:ext cx="6343650" cy="4876800"/>
          </a:xfrm>
        </p:spPr>
        <p:txBody>
          <a:bodyPr rtlCol="0">
            <a:normAutofit fontScale="92500" lnSpcReduction="20000"/>
          </a:bodyPr>
          <a:lstStyle/>
          <a:p>
            <a:pPr>
              <a:lnSpc>
                <a:spcPct val="14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s-MX" sz="2400" b="1" i="1">
                <a:latin typeface="Arial Narrow" pitchFamily="34" charset="0"/>
                <a:cs typeface="Times New Roman" charset="0"/>
              </a:rPr>
              <a:t>Existen 3 tipos de permisos para cada archivo:</a:t>
            </a:r>
          </a:p>
          <a:p>
            <a:pPr lvl="1">
              <a:lnSpc>
                <a:spcPct val="14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s-MX" sz="2000" b="1" i="1">
                <a:latin typeface="Arial Narrow" pitchFamily="34" charset="0"/>
                <a:cs typeface="Times New Roman" charset="0"/>
              </a:rPr>
              <a:t>leer (Read) - Examinar el contenido del archivo</a:t>
            </a:r>
          </a:p>
          <a:p>
            <a:pPr lvl="1">
              <a:lnSpc>
                <a:spcPct val="14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s-MX" sz="2000" b="1" i="1">
                <a:latin typeface="Arial Narrow" pitchFamily="34" charset="0"/>
                <a:cs typeface="Times New Roman" charset="0"/>
              </a:rPr>
              <a:t>escribir (Write) – Cambiar su contenido</a:t>
            </a:r>
          </a:p>
          <a:p>
            <a:pPr lvl="1">
              <a:lnSpc>
                <a:spcPct val="14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s-MX" sz="2000" b="1" i="1">
                <a:latin typeface="Arial Narrow" pitchFamily="34" charset="0"/>
                <a:cs typeface="Times New Roman" charset="0"/>
              </a:rPr>
              <a:t>ejecutar (eXecute) – Ejecutarlo como un programa</a:t>
            </a:r>
          </a:p>
          <a:p>
            <a:pPr>
              <a:lnSpc>
                <a:spcPct val="14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s-MX" sz="2400" b="1" i="1">
                <a:latin typeface="Arial Narrow" pitchFamily="34" charset="0"/>
                <a:cs typeface="Times New Roman" charset="0"/>
              </a:rPr>
              <a:t>Estos permisos se pueden aplicar en forma independiente a:</a:t>
            </a:r>
          </a:p>
          <a:p>
            <a:pPr lvl="1">
              <a:lnSpc>
                <a:spcPct val="14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s-MX" sz="2000" b="1" i="1">
                <a:latin typeface="Arial Narrow" pitchFamily="34" charset="0"/>
                <a:cs typeface="Times New Roman" charset="0"/>
              </a:rPr>
              <a:t>El dueño del archivo (Owner)</a:t>
            </a:r>
          </a:p>
          <a:p>
            <a:pPr lvl="1">
              <a:lnSpc>
                <a:spcPct val="14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s-MX" sz="2000" b="1" i="1">
                <a:latin typeface="Arial Narrow" pitchFamily="34" charset="0"/>
                <a:cs typeface="Times New Roman" charset="0"/>
              </a:rPr>
              <a:t>El grupo del dueño del archivo (Group)</a:t>
            </a:r>
          </a:p>
          <a:p>
            <a:pPr lvl="1">
              <a:lnSpc>
                <a:spcPct val="14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s-MX" sz="2000" b="1" i="1">
                <a:latin typeface="Arial Narrow" pitchFamily="34" charset="0"/>
                <a:cs typeface="Times New Roman" charset="0"/>
              </a:rPr>
              <a:t>Los restantes usuarios (World or Others)</a:t>
            </a:r>
          </a:p>
          <a:p>
            <a:pPr>
              <a:lnSpc>
                <a:spcPct val="14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s-MX" sz="2400" b="1" i="1">
                <a:latin typeface="Arial Narrow" pitchFamily="34" charset="0"/>
                <a:cs typeface="Times New Roman" charset="0"/>
              </a:rPr>
              <a:t>Ejemplos:</a:t>
            </a:r>
          </a:p>
          <a:p>
            <a:pPr lvl="1">
              <a:lnSpc>
                <a:spcPct val="14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s-MX" sz="2000" b="1" i="1">
                <a:latin typeface="Arial Narrow" pitchFamily="34" charset="0"/>
                <a:cs typeface="Times New Roman" charset="0"/>
              </a:rPr>
              <a:t>-rw-rw-r—	1   root	 5115      Aug 30 19:40    prueba.txt</a:t>
            </a:r>
          </a:p>
          <a:p>
            <a:pPr lvl="1">
              <a:lnSpc>
                <a:spcPct val="14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s-MX" sz="2000" b="1" i="1">
                <a:latin typeface="Arial Narrow" pitchFamily="34" charset="0"/>
                <a:cs typeface="Times New Roman" charset="0"/>
              </a:rPr>
              <a:t>-rwxrwxr-x    1  root	 6348      mar 29 1994    /bin/who</a:t>
            </a:r>
          </a:p>
          <a:p>
            <a:pPr lvl="1">
              <a:lnSpc>
                <a:spcPct val="14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s-MX" sz="2000" b="1" i="1">
                <a:latin typeface="Arial Narrow" pitchFamily="34" charset="0"/>
                <a:cs typeface="Times New Roman" charset="0"/>
              </a:rPr>
              <a:t>drwxrwxr-x   3 carlos    80    Sep 27  06:11  .</a:t>
            </a:r>
          </a:p>
          <a:p>
            <a:pPr>
              <a:lnSpc>
                <a:spcPct val="14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endParaRPr lang="es-MX" sz="2400" b="1" i="1">
              <a:latin typeface="Arial Narrow" pitchFamily="34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45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1268760"/>
            <a:ext cx="8191872" cy="1400530"/>
          </a:xfrm>
        </p:spPr>
        <p:txBody>
          <a:bodyPr/>
          <a:lstStyle/>
          <a:p>
            <a:r>
              <a:rPr lang="es-ES" b="1" dirty="0" smtClean="0"/>
              <a:t>ADMINISTRADOR DEL SERVIDOR</a:t>
            </a:r>
            <a:br>
              <a:rPr lang="es-ES" b="1" dirty="0" smtClean="0"/>
            </a:br>
            <a:r>
              <a:rPr lang="es-ES" dirty="0"/>
              <a:t>S</a:t>
            </a:r>
            <a:r>
              <a:rPr lang="es-ES" dirty="0" smtClean="0"/>
              <a:t>era el único propietario de todos los directorios de trabajo y como tal será el único que tendrá todos los permisos (r,w,X)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5679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980728"/>
            <a:ext cx="7128792" cy="1400530"/>
          </a:xfrm>
        </p:spPr>
        <p:txBody>
          <a:bodyPr/>
          <a:lstStyle/>
          <a:p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dirty="0"/>
              <a:t>S</a:t>
            </a:r>
            <a:r>
              <a:rPr lang="es-ES" dirty="0" smtClean="0"/>
              <a:t>era el propietario UNICAMENTE de su directorio de trabajo y como tal será el único que tendrá todos los permisos (r,w,X) no podrá acceder a ningún otro directorio </a:t>
            </a:r>
            <a:endParaRPr lang="es-E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132856"/>
            <a:ext cx="24955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107504" y="188640"/>
            <a:ext cx="87602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 smtClean="0"/>
              <a:t>ADMINISTRADOR DEL SITIO </a:t>
            </a:r>
            <a:br>
              <a:rPr lang="es-ES" sz="4000" dirty="0" smtClean="0"/>
            </a:br>
            <a:r>
              <a:rPr lang="es-ES" sz="4000" dirty="0" smtClean="0"/>
              <a:t>WEB </a:t>
            </a:r>
            <a:endParaRPr lang="es-ES" sz="4000" dirty="0"/>
          </a:p>
        </p:txBody>
      </p:sp>
    </p:spTree>
    <p:extLst>
      <p:ext uri="{BB962C8B-B14F-4D97-AF65-F5344CB8AC3E}">
        <p14:creationId xmlns:p14="http://schemas.microsoft.com/office/powerpoint/2010/main" val="3207068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980728"/>
            <a:ext cx="6048672" cy="1400530"/>
          </a:xfrm>
        </p:spPr>
        <p:txBody>
          <a:bodyPr/>
          <a:lstStyle/>
          <a:p>
            <a:r>
              <a:rPr lang="es-ES" sz="3600" dirty="0" smtClean="0"/>
              <a:t>Accederán a esta carpeta todos los usuarios que visiten el sitio web y tendrán únicamente permiso de lectura (r) salvo en aquella carpeta donde se les permita almacenar archivos (fotos-texto..)</a:t>
            </a:r>
            <a:endParaRPr lang="es-ES" sz="3600" dirty="0"/>
          </a:p>
        </p:txBody>
      </p:sp>
      <p:sp>
        <p:nvSpPr>
          <p:cNvPr id="3" name="2 CuadroTexto"/>
          <p:cNvSpPr txBox="1"/>
          <p:nvPr/>
        </p:nvSpPr>
        <p:spPr>
          <a:xfrm>
            <a:off x="107504" y="188640"/>
            <a:ext cx="87602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 smtClean="0"/>
              <a:t>USUARIO DEL SITIO WEB</a:t>
            </a:r>
            <a:endParaRPr lang="es-ES" sz="40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2243" y="2420888"/>
            <a:ext cx="2658108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5" t="40649" r="35501" b="53117"/>
          <a:stretch/>
        </p:blipFill>
        <p:spPr bwMode="auto">
          <a:xfrm>
            <a:off x="6228184" y="3225914"/>
            <a:ext cx="1031427" cy="33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320" y="4797152"/>
            <a:ext cx="2752725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4 Conector recto de flecha"/>
          <p:cNvCxnSpPr/>
          <p:nvPr/>
        </p:nvCxnSpPr>
        <p:spPr>
          <a:xfrm flipH="1">
            <a:off x="7632873" y="4149080"/>
            <a:ext cx="755552" cy="64807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Elipse"/>
          <p:cNvSpPr/>
          <p:nvPr/>
        </p:nvSpPr>
        <p:spPr>
          <a:xfrm>
            <a:off x="8244408" y="5229200"/>
            <a:ext cx="623342" cy="64807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6218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4614"/>
            <a:ext cx="7053542" cy="1400530"/>
          </a:xfrm>
        </p:spPr>
        <p:txBody>
          <a:bodyPr/>
          <a:lstStyle/>
          <a:p>
            <a:r>
              <a:rPr lang="es-ES" dirty="0" smtClean="0"/>
              <a:t>Contratar el espacio web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764704"/>
            <a:ext cx="8568952" cy="59766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800" dirty="0" smtClean="0"/>
              <a:t>1º Selección del Servidor</a:t>
            </a:r>
          </a:p>
          <a:p>
            <a:pPr marL="0" indent="0">
              <a:buNone/>
            </a:pPr>
            <a:r>
              <a:rPr lang="es-ES" sz="2800" dirty="0" smtClean="0"/>
              <a:t>El mundo esta lleno de servidores web, cada uno a la caza de clientes que esperan obtener un buen servicio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2400" dirty="0" smtClean="0"/>
              <a:t>PRECIO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2400" dirty="0" smtClean="0"/>
              <a:t>CANTIDAD ALMACENAMIENTO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2400" dirty="0" smtClean="0"/>
              <a:t>SERVICIOS ADICIONALES (CUENTA(s) de CORREO, BASE DE DATOS, LENGUAJES DE PROGRAMACION, FRAMEWORKS..)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2400" dirty="0" smtClean="0"/>
              <a:t>ANCHO DE BANDA (Velocidad de transferencia de datos)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s-ES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79480">
            <a:off x="3486274" y="5438743"/>
            <a:ext cx="333375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3600" b="11504"/>
          <a:stretch/>
        </p:blipFill>
        <p:spPr bwMode="auto">
          <a:xfrm>
            <a:off x="5724128" y="5699918"/>
            <a:ext cx="3305547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657453"/>
            <a:ext cx="333375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5573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4614"/>
            <a:ext cx="7053542" cy="1400530"/>
          </a:xfrm>
        </p:spPr>
        <p:txBody>
          <a:bodyPr/>
          <a:lstStyle/>
          <a:p>
            <a:r>
              <a:rPr lang="es-ES" dirty="0" smtClean="0"/>
              <a:t>Contratar el espacio Web</a:t>
            </a:r>
            <a:br>
              <a:rPr lang="es-ES" dirty="0" smtClean="0"/>
            </a:br>
            <a:r>
              <a:rPr lang="es-ES" sz="2800" dirty="0" smtClean="0"/>
              <a:t>2º Tipo de Hospedaje</a:t>
            </a:r>
            <a:endParaRPr lang="es-ES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5328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400" dirty="0" smtClean="0"/>
              <a:t>Al hecho de almacenar un proyecto web en un servidor se le denomina </a:t>
            </a:r>
            <a:r>
              <a:rPr lang="es-ES" sz="2400" b="1" dirty="0" smtClean="0"/>
              <a:t>HOSTING</a:t>
            </a:r>
          </a:p>
          <a:p>
            <a:pPr marL="0" indent="0">
              <a:buNone/>
            </a:pPr>
            <a:r>
              <a:rPr lang="es-ES" sz="2400" dirty="0" smtClean="0"/>
              <a:t>Los </a:t>
            </a:r>
            <a:r>
              <a:rPr lang="es-ES" sz="2400" b="1" dirty="0" smtClean="0"/>
              <a:t>HOSTING</a:t>
            </a:r>
            <a:r>
              <a:rPr lang="es-ES" sz="2400" dirty="0" smtClean="0"/>
              <a:t> pueden ser: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400" u="sng" dirty="0" smtClean="0"/>
              <a:t>PRIVADOS</a:t>
            </a:r>
            <a:r>
              <a:rPr lang="es-ES" sz="2400" dirty="0" smtClean="0"/>
              <a:t>: cuando se contrata todo un disco duro para nuestro espacio web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400" u="sng" dirty="0" smtClean="0"/>
              <a:t>COMPARTIDOS</a:t>
            </a:r>
            <a:r>
              <a:rPr lang="es-ES" sz="2400" dirty="0" smtClean="0"/>
              <a:t>: </a:t>
            </a:r>
            <a:r>
              <a:rPr lang="es-ES" sz="2400" dirty="0"/>
              <a:t>c</a:t>
            </a:r>
            <a:r>
              <a:rPr lang="es-ES" sz="2400" dirty="0" smtClean="0"/>
              <a:t>uando se contrata una parte del disco duro (a modo de carpeta) son independientes una de otra pues cada carpeta contiene proyectos distintos</a:t>
            </a:r>
          </a:p>
          <a:p>
            <a:pPr marL="0" indent="0">
              <a:buNone/>
            </a:pPr>
            <a:r>
              <a:rPr lang="es-ES" sz="2400" dirty="0" smtClean="0"/>
              <a:t>También encontraremos el </a:t>
            </a:r>
            <a:r>
              <a:rPr lang="es-ES" sz="2400" b="1" dirty="0" smtClean="0"/>
              <a:t>HOUSING</a:t>
            </a:r>
            <a:r>
              <a:rPr lang="es-ES" sz="2400" dirty="0" smtClean="0"/>
              <a:t> donde el usuario contrata los servicios de datos y conecta su ordenador para actuar de servidor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902584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331" y="0"/>
            <a:ext cx="7053542" cy="1400530"/>
          </a:xfrm>
        </p:spPr>
        <p:txBody>
          <a:bodyPr/>
          <a:lstStyle/>
          <a:p>
            <a:r>
              <a:rPr lang="es-ES" dirty="0" smtClean="0"/>
              <a:t>Contratar el espacio Web</a:t>
            </a:r>
            <a:br>
              <a:rPr lang="es-ES" dirty="0" smtClean="0"/>
            </a:br>
            <a:r>
              <a:rPr lang="es-ES" dirty="0" smtClean="0"/>
              <a:t>3º Gratis o de Pago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484784"/>
            <a:ext cx="8712968" cy="5112568"/>
          </a:xfrm>
        </p:spPr>
        <p:txBody>
          <a:bodyPr/>
          <a:lstStyle/>
          <a:p>
            <a:pPr marL="0" indent="0">
              <a:buNone/>
            </a:pPr>
            <a:r>
              <a:rPr lang="es-ES" dirty="0" smtClean="0"/>
              <a:t>Aunque parezca mentira muchos servidores dan la </a:t>
            </a:r>
            <a:r>
              <a:rPr lang="es-ES" dirty="0" err="1" smtClean="0"/>
              <a:t>opcion</a:t>
            </a:r>
            <a:r>
              <a:rPr lang="es-ES" dirty="0" smtClean="0"/>
              <a:t> de hospedar un proyecto web de forma gratuita, esto es porque aprovechan el excedente de la capacidad de almacenamiento y a través de dominios de segundo nivel nos dan esa oportunidad.</a:t>
            </a:r>
          </a:p>
          <a:p>
            <a:pPr marL="0" indent="0">
              <a:buNone/>
            </a:pPr>
            <a:r>
              <a:rPr lang="es-ES" u="sng" dirty="0" smtClean="0"/>
              <a:t>Desventajas</a:t>
            </a:r>
            <a:r>
              <a:rPr lang="es-ES" dirty="0" smtClean="0"/>
              <a:t>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dirty="0"/>
              <a:t>E</a:t>
            </a:r>
            <a:r>
              <a:rPr lang="es-ES" dirty="0" smtClean="0"/>
              <a:t>stamos expuestos a que un buen día decidan eliminar nuestra carpeta y quedarnos sin trabajo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dirty="0" smtClean="0"/>
              <a:t>Otro inconveniente es que en la mayoría de cuentas gratuitas tendremos que aceptar que inserten publicidad</a:t>
            </a:r>
          </a:p>
          <a:p>
            <a:pPr marL="0" indent="0">
              <a:buNone/>
            </a:pPr>
            <a:endParaRPr lang="es-ES" b="1" dirty="0">
              <a:solidFill>
                <a:srgbClr val="92D050"/>
              </a:solidFill>
            </a:endParaRPr>
          </a:p>
          <a:p>
            <a:pPr marL="0" indent="0" algn="ctr">
              <a:buNone/>
            </a:pPr>
            <a:r>
              <a:rPr lang="es-ES" b="1" dirty="0" smtClean="0">
                <a:solidFill>
                  <a:schemeClr val="tx1">
                    <a:lumMod val="95000"/>
                  </a:schemeClr>
                </a:solidFill>
              </a:rPr>
              <a:t>SI SE TRATA DE UNA PEQUEÑA PAGINA PARA NUESTRO USO PERSONAL SIN GRAN REPERCUSION SERIA UNA OPCION VALIDA DE LO CONTRARIO EXISTEN MUCHOS  SERVICIOS DE HOSTING CON PRESTACIONES ACEPTABLES Y A PRECIOS MUY RAZONABLES</a:t>
            </a:r>
            <a:endParaRPr lang="es-ES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79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8316416" cy="1400530"/>
          </a:xfrm>
        </p:spPr>
        <p:txBody>
          <a:bodyPr/>
          <a:lstStyle/>
          <a:p>
            <a:r>
              <a:rPr lang="es-ES" dirty="0" smtClean="0"/>
              <a:t>Contratar el servicio de dominio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340768"/>
            <a:ext cx="8712968" cy="5256584"/>
          </a:xfrm>
        </p:spPr>
        <p:txBody>
          <a:bodyPr/>
          <a:lstStyle/>
          <a:p>
            <a:pPr marL="0" indent="0">
              <a:buNone/>
            </a:pPr>
            <a:r>
              <a:rPr lang="es-ES" dirty="0" smtClean="0"/>
              <a:t>Recordemos el concepto de que todo ordenador conectado a una red se identifica por una IP</a:t>
            </a:r>
          </a:p>
          <a:p>
            <a:pPr marL="0" indent="0">
              <a:buNone/>
            </a:pPr>
            <a:r>
              <a:rPr lang="es-ES" dirty="0" smtClean="0"/>
              <a:t>Entonces lógicamente pensaremos que las 500 empresas que han contratado sus espacios en dicho servidor  responderán cuando el usuario se comunique con la IP del Servidor</a:t>
            </a:r>
          </a:p>
          <a:p>
            <a:pPr marL="0" indent="0">
              <a:buNone/>
            </a:pPr>
            <a:r>
              <a:rPr lang="es-ES" dirty="0" smtClean="0"/>
              <a:t>Sin embargo no es así gracias al DNS (Domain name Server) este es un protocolo que permite asignar un nombre único a cada IP de la red y que permite además que el usuario recuerde mejor el nombre de un sitio web</a:t>
            </a:r>
          </a:p>
          <a:p>
            <a:pPr marL="0" indent="0">
              <a:buNone/>
            </a:pPr>
            <a:r>
              <a:rPr lang="es-ES" dirty="0" smtClean="0"/>
              <a:t>A ese nombre se le llama dominio</a:t>
            </a:r>
          </a:p>
          <a:p>
            <a:pPr marL="0" indent="0">
              <a:buNone/>
            </a:pPr>
            <a:r>
              <a:rPr lang="es-ES" dirty="0"/>
              <a:t> </a:t>
            </a:r>
            <a:r>
              <a:rPr lang="es-ES" dirty="0" smtClean="0"/>
              <a:t>                         </a:t>
            </a:r>
            <a:r>
              <a:rPr lang="es-ES" sz="3600" b="1" dirty="0" smtClean="0">
                <a:hlinkClick r:id="rId2"/>
              </a:rPr>
              <a:t>www.MiPagina.com</a:t>
            </a:r>
            <a:endParaRPr lang="es-ES" sz="3600" b="1" dirty="0" smtClean="0"/>
          </a:p>
          <a:p>
            <a:pPr marL="0" indent="0">
              <a:buNone/>
            </a:pPr>
            <a:r>
              <a:rPr lang="es-ES" sz="3600" b="1" dirty="0"/>
              <a:t> </a:t>
            </a:r>
            <a:r>
              <a:rPr lang="es-ES" sz="3600" b="1" dirty="0" smtClean="0"/>
              <a:t>                     (205.33.25.54)</a:t>
            </a:r>
            <a:endParaRPr lang="es-ES" sz="3600" b="1" dirty="0"/>
          </a:p>
        </p:txBody>
      </p:sp>
    </p:spTree>
    <p:extLst>
      <p:ext uri="{BB962C8B-B14F-4D97-AF65-F5344CB8AC3E}">
        <p14:creationId xmlns:p14="http://schemas.microsoft.com/office/powerpoint/2010/main" val="10902729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182" y="0"/>
            <a:ext cx="7935193" cy="1400530"/>
          </a:xfrm>
        </p:spPr>
        <p:txBody>
          <a:bodyPr/>
          <a:lstStyle/>
          <a:p>
            <a:r>
              <a:rPr lang="es-ES" dirty="0" smtClean="0"/>
              <a:t>Contratar el servicio de dominio (1º Nivel)</a:t>
            </a:r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1835696" y="1412776"/>
            <a:ext cx="1224136" cy="648072"/>
          </a:xfrm>
          <a:prstGeom prst="rect">
            <a:avLst/>
          </a:prstGeom>
          <a:solidFill>
            <a:srgbClr val="00B050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3212232" y="1382886"/>
            <a:ext cx="2079848" cy="677962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5436096" y="1382886"/>
            <a:ext cx="1224136" cy="67796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571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179512" y="2348880"/>
            <a:ext cx="2880320" cy="230832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sz="2400" dirty="0"/>
              <a:t>D</a:t>
            </a:r>
            <a:r>
              <a:rPr lang="es-ES" sz="2400" dirty="0" smtClean="0"/>
              <a:t>efine a la red global mundial de documentos de hipertexto que se encuentran enlazados entre sí</a:t>
            </a:r>
            <a:endParaRPr lang="es-ES" sz="24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268760"/>
            <a:ext cx="5149866" cy="986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3123828" y="2368897"/>
            <a:ext cx="2168252" cy="83099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Nombre del Dominio</a:t>
            </a:r>
            <a:endParaRPr lang="es-ES" sz="24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5470351" y="2348880"/>
            <a:ext cx="2592288" cy="3785652"/>
          </a:xfrm>
          <a:prstGeom prst="rect">
            <a:avLst/>
          </a:prstGeom>
          <a:solidFill>
            <a:srgbClr val="0070C0"/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Tipo de Dominio  (TLD) NIVEL SUPERIOR</a:t>
            </a:r>
          </a:p>
          <a:p>
            <a:r>
              <a:rPr lang="es-ES" sz="2400" dirty="0" smtClean="0"/>
              <a:t>Evoca por referencia el tipo de empresa que es dueña de esta pagina (.NET, .ORG, .ES..)</a:t>
            </a:r>
            <a:endParaRPr lang="es-ES" sz="2400" dirty="0"/>
          </a:p>
        </p:txBody>
      </p:sp>
      <p:sp>
        <p:nvSpPr>
          <p:cNvPr id="9" name="8 CuadroTexto"/>
          <p:cNvSpPr txBox="1"/>
          <p:nvPr/>
        </p:nvSpPr>
        <p:spPr>
          <a:xfrm>
            <a:off x="591462" y="5903699"/>
            <a:ext cx="3712604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bg1"/>
                </a:solidFill>
              </a:rPr>
              <a:t>ventas@MiPagina.com</a:t>
            </a:r>
            <a:endParaRPr lang="es-E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574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Contratar el servicio de dominio </a:t>
            </a:r>
            <a:r>
              <a:rPr lang="es-ES" dirty="0" smtClean="0"/>
              <a:t>(2º </a:t>
            </a:r>
            <a:r>
              <a:rPr lang="es-ES" dirty="0"/>
              <a:t>Nivel)</a:t>
            </a:r>
          </a:p>
        </p:txBody>
      </p:sp>
      <p:sp>
        <p:nvSpPr>
          <p:cNvPr id="4" name="3 Rectángulo"/>
          <p:cNvSpPr/>
          <p:nvPr/>
        </p:nvSpPr>
        <p:spPr>
          <a:xfrm>
            <a:off x="395536" y="2636912"/>
            <a:ext cx="2664296" cy="648072"/>
          </a:xfrm>
          <a:prstGeom prst="rect">
            <a:avLst/>
          </a:prstGeom>
          <a:solidFill>
            <a:srgbClr val="00B050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3212232" y="2607022"/>
            <a:ext cx="2079848" cy="677962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5436096" y="2607022"/>
            <a:ext cx="1224136" cy="67796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571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3" r="189"/>
          <a:stretch/>
        </p:blipFill>
        <p:spPr bwMode="auto">
          <a:xfrm>
            <a:off x="3131840" y="2514997"/>
            <a:ext cx="3618648" cy="986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11 CuadroTexto"/>
          <p:cNvSpPr txBox="1"/>
          <p:nvPr/>
        </p:nvSpPr>
        <p:spPr>
          <a:xfrm>
            <a:off x="683568" y="2607022"/>
            <a:ext cx="2961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/>
              <a:t>Animales/</a:t>
            </a:r>
            <a:endParaRPr lang="es-ES" sz="3600" b="1" dirty="0"/>
          </a:p>
        </p:txBody>
      </p:sp>
    </p:spTree>
    <p:extLst>
      <p:ext uri="{BB962C8B-B14F-4D97-AF65-F5344CB8AC3E}">
        <p14:creationId xmlns:p14="http://schemas.microsoft.com/office/powerpoint/2010/main" val="6731499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116632"/>
            <a:ext cx="7053542" cy="1400530"/>
          </a:xfrm>
        </p:spPr>
        <p:txBody>
          <a:bodyPr/>
          <a:lstStyle/>
          <a:p>
            <a:r>
              <a:rPr lang="es-ES" dirty="0" smtClean="0"/>
              <a:t>Ejercicio</a:t>
            </a:r>
            <a:br>
              <a:rPr lang="es-ES" dirty="0" smtClean="0"/>
            </a:br>
            <a:r>
              <a:rPr lang="es-ES" sz="2800" dirty="0" smtClean="0"/>
              <a:t>Tabla Comparativa</a:t>
            </a:r>
            <a:endParaRPr lang="es-E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293096"/>
            <a:ext cx="7343775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900112" y="1484784"/>
            <a:ext cx="68402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Realiza una búsqueda en Internet de 10 servidores web disponibles y crea una tabla comparativa con los parámetros que hemos visto en función de la información facilitada por la administración del server</a:t>
            </a:r>
          </a:p>
          <a:p>
            <a:r>
              <a:rPr lang="es-ES" dirty="0" smtClean="0"/>
              <a:t>Decide cual servidor vas a utilizar razonando tu respuesta y abre tu hosting gratuito y define tu dominio preferido</a:t>
            </a:r>
          </a:p>
          <a:p>
            <a:r>
              <a:rPr lang="es-ES" dirty="0" smtClean="0"/>
              <a:t>Realiza un informe con cada uno de los pasos que vayas haciendo agregando imágenes y comentado el paso.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410353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975</Words>
  <Application>Microsoft Office PowerPoint</Application>
  <PresentationFormat>Presentación en pantalla (4:3)</PresentationFormat>
  <Paragraphs>85</Paragraphs>
  <Slides>17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Ion</vt:lpstr>
      <vt:lpstr>Servidores Web</vt:lpstr>
      <vt:lpstr>Servidor - Concepto</vt:lpstr>
      <vt:lpstr>Presentación de PowerPoint</vt:lpstr>
      <vt:lpstr>Servidor Web</vt:lpstr>
      <vt:lpstr>Estructura de Directorios</vt:lpstr>
      <vt:lpstr>El Directorio de Trabajo</vt:lpstr>
      <vt:lpstr>Permisos</vt:lpstr>
      <vt:lpstr>ADMINISTRADOR DEL SERVIDOR Sera el único propietario de todos los directorios de trabajo y como tal será el único que tendrá todos los permisos (r,w,X)</vt:lpstr>
      <vt:lpstr> Sera el propietario UNICAMENTE de su directorio de trabajo y como tal será el único que tendrá todos los permisos (r,w,X) no podrá acceder a ningún otro directorio </vt:lpstr>
      <vt:lpstr>Accederán a esta carpeta todos los usuarios que visiten el sitio web y tendrán únicamente permiso de lectura (r) salvo en aquella carpeta donde se les permita almacenar archivos (fotos-texto..)</vt:lpstr>
      <vt:lpstr>Contratar el espacio web</vt:lpstr>
      <vt:lpstr>Contratar el espacio Web 2º Tipo de Hospedaje</vt:lpstr>
      <vt:lpstr>Contratar el espacio Web 3º Gratis o de Pago</vt:lpstr>
      <vt:lpstr>Contratar el servicio de dominio</vt:lpstr>
      <vt:lpstr>Contratar el servicio de dominio (1º Nivel)</vt:lpstr>
      <vt:lpstr>Contratar el servicio de dominio (2º Nivel)</vt:lpstr>
      <vt:lpstr>Ejercicio Tabla Comparativa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Servidores Web</dc:title>
  <dc:creator>CURSO PAGINA WEB</dc:creator>
  <cp:lastModifiedBy>CURSO PAGINA WEB</cp:lastModifiedBy>
  <cp:revision>22</cp:revision>
  <dcterms:created xsi:type="dcterms:W3CDTF">2021-04-30T08:24:24Z</dcterms:created>
  <dcterms:modified xsi:type="dcterms:W3CDTF">2021-05-04T08:18:09Z</dcterms:modified>
</cp:coreProperties>
</file>